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Lst>
  <p:sldSz cx="18288000" cy="10287000"/>
  <p:notesSz cx="6858000" cy="9144000"/>
  <p:embeddedFontLst>
    <p:embeddedFont>
      <p:font typeface="Selima" charset="1" panose="02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Open Sans Extra Bold" charset="1" panose="020B0906030804020204"/>
      <p:regular r:id="rId11"/>
    </p:embeddedFont>
    <p:embeddedFont>
      <p:font typeface="Open Sans Extra Bold Italics" charset="1" panose="020B0906030804020204"/>
      <p:regular r:id="rId12"/>
    </p:embeddedFont>
    <p:embeddedFont>
      <p:font typeface="Now" charset="1" panose="00000500000000000000"/>
      <p:regular r:id="rId13"/>
    </p:embeddedFont>
    <p:embeddedFont>
      <p:font typeface="Now Bold" charset="1" panose="00000800000000000000"/>
      <p:regular r:id="rId14"/>
    </p:embeddedFont>
    <p:embeddedFont>
      <p:font typeface="Now Thin" charset="1" panose="00000300000000000000"/>
      <p:regular r:id="rId15"/>
    </p:embeddedFont>
    <p:embeddedFont>
      <p:font typeface="Now Light" charset="1" panose="00000400000000000000"/>
      <p:regular r:id="rId16"/>
    </p:embeddedFont>
    <p:embeddedFont>
      <p:font typeface="Now Medium" charset="1" panose="00000600000000000000"/>
      <p:regular r:id="rId17"/>
    </p:embeddedFont>
    <p:embeddedFont>
      <p:font typeface="Now Heavy" charset="1" panose="00000A00000000000000"/>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Open Sans Light" charset="1" panose="020B0306030504020204"/>
      <p:regular r:id="rId23"/>
    </p:embeddedFont>
    <p:embeddedFont>
      <p:font typeface="Open Sans Light Italics" charset="1" panose="020B0306030504020204"/>
      <p:regular r:id="rId24"/>
    </p:embeddedFont>
    <p:embeddedFont>
      <p:font typeface="Open Sans Ultra-Bold" charset="1" panose="00000000000000000000"/>
      <p:regular r:id="rId25"/>
    </p:embeddedFont>
    <p:embeddedFont>
      <p:font typeface="Open Sans Ultra-Bold Italic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jpeg" Type="http://schemas.openxmlformats.org/officeDocument/2006/relationships/image"/><Relationship Id="rId5" Target="https://github.com/Kunal-Chauhan7/Gesture-Based-controller-Glove"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3E2"/>
        </a:solidFill>
      </p:bgPr>
    </p:bg>
    <p:spTree>
      <p:nvGrpSpPr>
        <p:cNvPr id="1" name=""/>
        <p:cNvGrpSpPr/>
        <p:nvPr/>
      </p:nvGrpSpPr>
      <p:grpSpPr>
        <a:xfrm>
          <a:off x="0" y="0"/>
          <a:ext cx="0" cy="0"/>
          <a:chOff x="0" y="0"/>
          <a:chExt cx="0" cy="0"/>
        </a:xfrm>
      </p:grpSpPr>
      <p:sp>
        <p:nvSpPr>
          <p:cNvPr name="Freeform 2" id="2"/>
          <p:cNvSpPr/>
          <p:nvPr/>
        </p:nvSpPr>
        <p:spPr>
          <a:xfrm flipH="false" flipV="false" rot="0">
            <a:off x="13535406" y="10287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2500597"/>
            <a:ext cx="11494882" cy="5916104"/>
          </a:xfrm>
          <a:prstGeom prst="rect">
            <a:avLst/>
          </a:prstGeom>
        </p:spPr>
        <p:txBody>
          <a:bodyPr anchor="t" rtlCol="false" tIns="0" lIns="0" bIns="0" rIns="0">
            <a:spAutoFit/>
          </a:bodyPr>
          <a:lstStyle/>
          <a:p>
            <a:pPr>
              <a:lnSpc>
                <a:spcPts val="11411"/>
              </a:lnSpc>
            </a:pPr>
            <a:r>
              <a:rPr lang="en-US" sz="11079">
                <a:solidFill>
                  <a:srgbClr val="632B2B"/>
                </a:solidFill>
                <a:latin typeface="Now Bold"/>
              </a:rPr>
              <a:t>Gesture Based Controller Glove</a:t>
            </a:r>
          </a:p>
          <a:p>
            <a:pPr>
              <a:lnSpc>
                <a:spcPts val="11411"/>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C2B4"/>
        </a:solidFill>
      </p:bgPr>
    </p:bg>
    <p:spTree>
      <p:nvGrpSpPr>
        <p:cNvPr id="1" name=""/>
        <p:cNvGrpSpPr/>
        <p:nvPr/>
      </p:nvGrpSpPr>
      <p:grpSpPr>
        <a:xfrm>
          <a:off x="0" y="0"/>
          <a:ext cx="0" cy="0"/>
          <a:chOff x="0" y="0"/>
          <a:chExt cx="0" cy="0"/>
        </a:xfrm>
      </p:grpSpPr>
      <p:sp>
        <p:nvSpPr>
          <p:cNvPr name="Freeform 2" id="2"/>
          <p:cNvSpPr/>
          <p:nvPr/>
        </p:nvSpPr>
        <p:spPr>
          <a:xfrm flipH="false" flipV="false" rot="0">
            <a:off x="12782869" y="1028700"/>
            <a:ext cx="5020056" cy="8229600"/>
          </a:xfrm>
          <a:custGeom>
            <a:avLst/>
            <a:gdLst/>
            <a:ahLst/>
            <a:cxnLst/>
            <a:rect r="r" b="b" t="t" l="l"/>
            <a:pathLst>
              <a:path h="8229600" w="5020056">
                <a:moveTo>
                  <a:pt x="0" y="0"/>
                </a:moveTo>
                <a:lnTo>
                  <a:pt x="5020056" y="0"/>
                </a:lnTo>
                <a:lnTo>
                  <a:pt x="5020056" y="8229600"/>
                </a:lnTo>
                <a:lnTo>
                  <a:pt x="0" y="8229600"/>
                </a:lnTo>
                <a:lnTo>
                  <a:pt x="0" y="0"/>
                </a:lnTo>
                <a:close/>
              </a:path>
            </a:pathLst>
          </a:custGeom>
          <a:blipFill>
            <a:blip r:embed="rId2"/>
            <a:stretch>
              <a:fillRect l="0" t="0" r="0" b="0"/>
            </a:stretch>
          </a:blipFill>
        </p:spPr>
      </p:sp>
      <p:grpSp>
        <p:nvGrpSpPr>
          <p:cNvPr name="Group 3" id="3"/>
          <p:cNvGrpSpPr/>
          <p:nvPr/>
        </p:nvGrpSpPr>
        <p:grpSpPr>
          <a:xfrm rot="826131">
            <a:off x="12882755" y="2777560"/>
            <a:ext cx="1858156" cy="1063712"/>
            <a:chOff x="0" y="0"/>
            <a:chExt cx="3343296" cy="1913890"/>
          </a:xfrm>
        </p:grpSpPr>
        <p:sp>
          <p:nvSpPr>
            <p:cNvPr name="Freeform 4" id="4"/>
            <p:cNvSpPr/>
            <p:nvPr/>
          </p:nvSpPr>
          <p:spPr>
            <a:xfrm flipH="false" flipV="false" rot="0">
              <a:off x="0" y="0"/>
              <a:ext cx="3343296" cy="1913890"/>
            </a:xfrm>
            <a:custGeom>
              <a:avLst/>
              <a:gdLst/>
              <a:ahLst/>
              <a:cxnLst/>
              <a:rect r="r" b="b" t="t" l="l"/>
              <a:pathLst>
                <a:path h="1913890" w="3343296">
                  <a:moveTo>
                    <a:pt x="0" y="0"/>
                  </a:moveTo>
                  <a:lnTo>
                    <a:pt x="3343296" y="0"/>
                  </a:lnTo>
                  <a:lnTo>
                    <a:pt x="3343296" y="1913890"/>
                  </a:lnTo>
                  <a:lnTo>
                    <a:pt x="0" y="1913890"/>
                  </a:lnTo>
                  <a:close/>
                </a:path>
              </a:pathLst>
            </a:custGeom>
            <a:solidFill>
              <a:srgbClr val="FFC2B4"/>
            </a:solidFill>
          </p:spPr>
        </p:sp>
      </p:grpSp>
      <p:grpSp>
        <p:nvGrpSpPr>
          <p:cNvPr name="Group 5" id="5"/>
          <p:cNvGrpSpPr/>
          <p:nvPr/>
        </p:nvGrpSpPr>
        <p:grpSpPr>
          <a:xfrm rot="0">
            <a:off x="1028700" y="562852"/>
            <a:ext cx="11441632" cy="8976435"/>
            <a:chOff x="0" y="0"/>
            <a:chExt cx="15255509" cy="11968580"/>
          </a:xfrm>
        </p:grpSpPr>
        <p:grpSp>
          <p:nvGrpSpPr>
            <p:cNvPr name="Group 6" id="6"/>
            <p:cNvGrpSpPr/>
            <p:nvPr/>
          </p:nvGrpSpPr>
          <p:grpSpPr>
            <a:xfrm rot="0">
              <a:off x="0" y="2658875"/>
              <a:ext cx="15255509" cy="8238430"/>
              <a:chOff x="0" y="0"/>
              <a:chExt cx="5237988" cy="2828670"/>
            </a:xfrm>
          </p:grpSpPr>
          <p:sp>
            <p:nvSpPr>
              <p:cNvPr name="Freeform 7" id="7"/>
              <p:cNvSpPr/>
              <p:nvPr/>
            </p:nvSpPr>
            <p:spPr>
              <a:xfrm flipH="false" flipV="false" rot="0">
                <a:off x="0" y="0"/>
                <a:ext cx="5237988" cy="2828670"/>
              </a:xfrm>
              <a:custGeom>
                <a:avLst/>
                <a:gdLst/>
                <a:ahLst/>
                <a:cxnLst/>
                <a:rect r="r" b="b" t="t" l="l"/>
                <a:pathLst>
                  <a:path h="2828670" w="5237988">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name="TextBox 8" id="8"/>
            <p:cNvSpPr txBox="true"/>
            <p:nvPr/>
          </p:nvSpPr>
          <p:spPr>
            <a:xfrm rot="0">
              <a:off x="0" y="0"/>
              <a:ext cx="14622340" cy="1381760"/>
            </a:xfrm>
            <a:prstGeom prst="rect">
              <a:avLst/>
            </a:prstGeom>
          </p:spPr>
          <p:txBody>
            <a:bodyPr anchor="t" rtlCol="false" tIns="0" lIns="0" bIns="0" rIns="0">
              <a:spAutoFit/>
            </a:bodyPr>
            <a:lstStyle/>
            <a:p>
              <a:pPr algn="just">
                <a:lnSpc>
                  <a:spcPts val="8159"/>
                </a:lnSpc>
              </a:pPr>
              <a:r>
                <a:rPr lang="en-US" sz="6799" spc="-135">
                  <a:solidFill>
                    <a:srgbClr val="632B2B"/>
                  </a:solidFill>
                  <a:latin typeface="Now Medium"/>
                </a:rPr>
                <a:t>CONSTRUCTION</a:t>
              </a:r>
            </a:p>
          </p:txBody>
        </p:sp>
        <p:sp>
          <p:nvSpPr>
            <p:cNvPr name="TextBox 9" id="9"/>
            <p:cNvSpPr txBox="true"/>
            <p:nvPr/>
          </p:nvSpPr>
          <p:spPr>
            <a:xfrm rot="0">
              <a:off x="981937" y="1520925"/>
              <a:ext cx="13291635" cy="10447655"/>
            </a:xfrm>
            <a:prstGeom prst="rect">
              <a:avLst/>
            </a:prstGeom>
          </p:spPr>
          <p:txBody>
            <a:bodyPr anchor="t" rtlCol="false" tIns="0" lIns="0" bIns="0" rIns="0">
              <a:spAutoFit/>
            </a:bodyPr>
            <a:lstStyle/>
            <a:p>
              <a:pPr algn="just">
                <a:lnSpc>
                  <a:spcPts val="3599"/>
                </a:lnSpc>
              </a:pPr>
            </a:p>
            <a:p>
              <a:pPr algn="just">
                <a:lnSpc>
                  <a:spcPts val="3599"/>
                </a:lnSpc>
              </a:pPr>
            </a:p>
            <a:p>
              <a:pPr algn="just">
                <a:lnSpc>
                  <a:spcPts val="3599"/>
                </a:lnSpc>
              </a:pPr>
            </a:p>
            <a:p>
              <a:pPr algn="just">
                <a:lnSpc>
                  <a:spcPts val="4349"/>
                </a:lnSpc>
              </a:pPr>
              <a:r>
                <a:rPr lang="en-US" sz="2899">
                  <a:solidFill>
                    <a:srgbClr val="632B2B"/>
                  </a:solidFill>
                  <a:latin typeface="Now"/>
                </a:rPr>
                <a:t>The MPU6050 module Communicate to the Arduino Uno using jumper wires </a:t>
              </a:r>
            </a:p>
            <a:p>
              <a:pPr algn="just">
                <a:lnSpc>
                  <a:spcPts val="4349"/>
                </a:lnSpc>
              </a:pPr>
            </a:p>
            <a:p>
              <a:pPr algn="just">
                <a:lnSpc>
                  <a:spcPts val="4349"/>
                </a:lnSpc>
              </a:pPr>
              <a:r>
                <a:rPr lang="en-US" sz="2899">
                  <a:solidFill>
                    <a:srgbClr val="632B2B"/>
                  </a:solidFill>
                  <a:latin typeface="Now"/>
                </a:rPr>
                <a:t>The Arduino recognize the gesture using the input provided by the MPU6050 and decide which operation to Perform  </a:t>
              </a:r>
            </a:p>
            <a:p>
              <a:pPr algn="just">
                <a:lnSpc>
                  <a:spcPts val="4349"/>
                </a:lnSpc>
              </a:pPr>
            </a:p>
            <a:p>
              <a:pPr algn="just">
                <a:lnSpc>
                  <a:spcPts val="4349"/>
                </a:lnSpc>
              </a:pPr>
              <a:r>
                <a:rPr lang="en-US" sz="2899">
                  <a:solidFill>
                    <a:srgbClr val="632B2B"/>
                  </a:solidFill>
                  <a:latin typeface="Now"/>
                </a:rPr>
                <a:t>The Python script reads from the Serial and then perform that specific operation that has been assigned to that gesture </a:t>
              </a:r>
            </a:p>
            <a:p>
              <a:pPr algn="just">
                <a:lnSpc>
                  <a:spcPts val="4349"/>
                </a:lnSpc>
              </a:pPr>
            </a:p>
            <a:p>
              <a:pPr algn="just">
                <a:lnSpc>
                  <a:spcPts val="4349"/>
                </a:lnSpc>
              </a:pPr>
            </a:p>
          </p:txBody>
        </p:sp>
      </p:grpSp>
      <p:sp>
        <p:nvSpPr>
          <p:cNvPr name="Freeform 10" id="10"/>
          <p:cNvSpPr/>
          <p:nvPr/>
        </p:nvSpPr>
        <p:spPr>
          <a:xfrm flipH="false" flipV="false" rot="0">
            <a:off x="13482426" y="3309416"/>
            <a:ext cx="567668" cy="479665"/>
          </a:xfrm>
          <a:custGeom>
            <a:avLst/>
            <a:gdLst/>
            <a:ahLst/>
            <a:cxnLst/>
            <a:rect r="r" b="b" t="t" l="l"/>
            <a:pathLst>
              <a:path h="479665" w="567668">
                <a:moveTo>
                  <a:pt x="0" y="0"/>
                </a:moveTo>
                <a:lnTo>
                  <a:pt x="567668" y="0"/>
                </a:lnTo>
                <a:lnTo>
                  <a:pt x="567668" y="479666"/>
                </a:lnTo>
                <a:lnTo>
                  <a:pt x="0" y="479666"/>
                </a:lnTo>
                <a:lnTo>
                  <a:pt x="0" y="0"/>
                </a:lnTo>
                <a:close/>
              </a:path>
            </a:pathLst>
          </a:custGeom>
          <a:blipFill>
            <a:blip r:embed="rId3"/>
            <a:stretch>
              <a:fillRect l="0" t="0" r="0" b="0"/>
            </a:stretch>
          </a:blipFill>
        </p:spPr>
      </p:sp>
      <p:sp>
        <p:nvSpPr>
          <p:cNvPr name="Freeform 11" id="11"/>
          <p:cNvSpPr/>
          <p:nvPr/>
        </p:nvSpPr>
        <p:spPr>
          <a:xfrm flipH="false" flipV="false" rot="0">
            <a:off x="14050094" y="3232833"/>
            <a:ext cx="843776" cy="632832"/>
          </a:xfrm>
          <a:custGeom>
            <a:avLst/>
            <a:gdLst/>
            <a:ahLst/>
            <a:cxnLst/>
            <a:rect r="r" b="b" t="t" l="l"/>
            <a:pathLst>
              <a:path h="632832" w="843776">
                <a:moveTo>
                  <a:pt x="0" y="0"/>
                </a:moveTo>
                <a:lnTo>
                  <a:pt x="843776" y="0"/>
                </a:lnTo>
                <a:lnTo>
                  <a:pt x="843776" y="632832"/>
                </a:lnTo>
                <a:lnTo>
                  <a:pt x="0" y="632832"/>
                </a:lnTo>
                <a:lnTo>
                  <a:pt x="0" y="0"/>
                </a:lnTo>
                <a:close/>
              </a:path>
            </a:pathLst>
          </a:custGeom>
          <a:blipFill>
            <a:blip r:embed="rId4"/>
            <a:stretch>
              <a:fillRect l="0" t="0" r="0" b="0"/>
            </a:stretch>
          </a:blipFill>
        </p:spPr>
      </p:sp>
      <p:sp>
        <p:nvSpPr>
          <p:cNvPr name="Freeform 12" id="12"/>
          <p:cNvSpPr/>
          <p:nvPr/>
        </p:nvSpPr>
        <p:spPr>
          <a:xfrm flipH="false" flipV="false" rot="0">
            <a:off x="12912954" y="2972389"/>
            <a:ext cx="694519" cy="520889"/>
          </a:xfrm>
          <a:custGeom>
            <a:avLst/>
            <a:gdLst/>
            <a:ahLst/>
            <a:cxnLst/>
            <a:rect r="r" b="b" t="t" l="l"/>
            <a:pathLst>
              <a:path h="520889" w="694519">
                <a:moveTo>
                  <a:pt x="0" y="0"/>
                </a:moveTo>
                <a:lnTo>
                  <a:pt x="694518" y="0"/>
                </a:lnTo>
                <a:lnTo>
                  <a:pt x="694518" y="520889"/>
                </a:lnTo>
                <a:lnTo>
                  <a:pt x="0" y="520889"/>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D4A9"/>
        </a:solidFill>
      </p:bgPr>
    </p:bg>
    <p:spTree>
      <p:nvGrpSpPr>
        <p:cNvPr id="1" name=""/>
        <p:cNvGrpSpPr/>
        <p:nvPr/>
      </p:nvGrpSpPr>
      <p:grpSpPr>
        <a:xfrm>
          <a:off x="0" y="0"/>
          <a:ext cx="0" cy="0"/>
          <a:chOff x="0" y="0"/>
          <a:chExt cx="0" cy="0"/>
        </a:xfrm>
      </p:grpSpPr>
      <p:grpSp>
        <p:nvGrpSpPr>
          <p:cNvPr name="Group 2" id="2"/>
          <p:cNvGrpSpPr/>
          <p:nvPr/>
        </p:nvGrpSpPr>
        <p:grpSpPr>
          <a:xfrm rot="0">
            <a:off x="4761304" y="206549"/>
            <a:ext cx="4199690" cy="9258300"/>
            <a:chOff x="0" y="0"/>
            <a:chExt cx="9334878" cy="20578926"/>
          </a:xfrm>
        </p:grpSpPr>
        <p:sp>
          <p:nvSpPr>
            <p:cNvPr name="Freeform 3" id="3"/>
            <p:cNvSpPr/>
            <p:nvPr/>
          </p:nvSpPr>
          <p:spPr>
            <a:xfrm flipH="false" flipV="false" rot="0">
              <a:off x="0" y="0"/>
              <a:ext cx="9334878" cy="20578927"/>
            </a:xfrm>
            <a:custGeom>
              <a:avLst/>
              <a:gdLst/>
              <a:ahLst/>
              <a:cxnLst/>
              <a:rect r="r" b="b" t="t" l="l"/>
              <a:pathLst>
                <a:path h="20578927" w="9334878">
                  <a:moveTo>
                    <a:pt x="9210418" y="20578925"/>
                  </a:moveTo>
                  <a:lnTo>
                    <a:pt x="124460" y="20578925"/>
                  </a:lnTo>
                  <a:cubicBezTo>
                    <a:pt x="55880" y="20578925"/>
                    <a:pt x="0" y="20523047"/>
                    <a:pt x="0" y="20454466"/>
                  </a:cubicBezTo>
                  <a:lnTo>
                    <a:pt x="0" y="124460"/>
                  </a:lnTo>
                  <a:cubicBezTo>
                    <a:pt x="0" y="55880"/>
                    <a:pt x="55880" y="0"/>
                    <a:pt x="124460" y="0"/>
                  </a:cubicBezTo>
                  <a:lnTo>
                    <a:pt x="9210418" y="0"/>
                  </a:lnTo>
                  <a:cubicBezTo>
                    <a:pt x="9278999" y="0"/>
                    <a:pt x="9334878" y="55880"/>
                    <a:pt x="9334878" y="124460"/>
                  </a:cubicBezTo>
                  <a:lnTo>
                    <a:pt x="9334878" y="20454466"/>
                  </a:lnTo>
                  <a:cubicBezTo>
                    <a:pt x="9334878" y="20523047"/>
                    <a:pt x="9278999" y="20578927"/>
                    <a:pt x="9210418" y="20578927"/>
                  </a:cubicBezTo>
                  <a:close/>
                </a:path>
              </a:pathLst>
            </a:custGeom>
            <a:solidFill>
              <a:srgbClr val="FFF3E2">
                <a:alpha val="69804"/>
              </a:srgbClr>
            </a:solidFill>
          </p:spPr>
        </p:sp>
      </p:grpSp>
      <p:sp>
        <p:nvSpPr>
          <p:cNvPr name="TextBox 4" id="4"/>
          <p:cNvSpPr txBox="true"/>
          <p:nvPr/>
        </p:nvSpPr>
        <p:spPr>
          <a:xfrm rot="0">
            <a:off x="5081778" y="243322"/>
            <a:ext cx="4029761" cy="9221527"/>
          </a:xfrm>
          <a:prstGeom prst="rect">
            <a:avLst/>
          </a:prstGeom>
        </p:spPr>
        <p:txBody>
          <a:bodyPr anchor="t" rtlCol="false" tIns="0" lIns="0" bIns="0" rIns="0">
            <a:spAutoFit/>
          </a:bodyPr>
          <a:lstStyle/>
          <a:p>
            <a:pPr algn="just">
              <a:lnSpc>
                <a:spcPts val="1660"/>
              </a:lnSpc>
            </a:pPr>
            <a:r>
              <a:rPr lang="en-US" sz="1107">
                <a:solidFill>
                  <a:srgbClr val="632B2B"/>
                </a:solidFill>
                <a:latin typeface="Now"/>
              </a:rPr>
              <a:t>import serial</a:t>
            </a:r>
          </a:p>
          <a:p>
            <a:pPr algn="just">
              <a:lnSpc>
                <a:spcPts val="1660"/>
              </a:lnSpc>
            </a:pPr>
            <a:r>
              <a:rPr lang="en-US" sz="1107">
                <a:solidFill>
                  <a:srgbClr val="632B2B"/>
                </a:solidFill>
                <a:latin typeface="Now"/>
              </a:rPr>
              <a:t>import pynput</a:t>
            </a:r>
          </a:p>
          <a:p>
            <a:pPr algn="just">
              <a:lnSpc>
                <a:spcPts val="1660"/>
              </a:lnSpc>
            </a:pPr>
            <a:r>
              <a:rPr lang="en-US" sz="1107">
                <a:solidFill>
                  <a:srgbClr val="632B2B"/>
                </a:solidFill>
                <a:latin typeface="Now"/>
              </a:rPr>
              <a:t>from pynput.mouse import Button</a:t>
            </a:r>
          </a:p>
          <a:p>
            <a:pPr algn="just">
              <a:lnSpc>
                <a:spcPts val="1660"/>
              </a:lnSpc>
            </a:pPr>
            <a:r>
              <a:rPr lang="en-US" sz="1107">
                <a:solidFill>
                  <a:srgbClr val="632B2B"/>
                </a:solidFill>
                <a:latin typeface="Now"/>
              </a:rPr>
              <a:t>from pynput.keyboard import Key , Controller </a:t>
            </a:r>
          </a:p>
          <a:p>
            <a:pPr algn="just">
              <a:lnSpc>
                <a:spcPts val="1660"/>
              </a:lnSpc>
            </a:pPr>
            <a:r>
              <a:rPr lang="en-US" sz="1107">
                <a:solidFill>
                  <a:srgbClr val="632B2B"/>
                </a:solidFill>
                <a:latin typeface="Now"/>
              </a:rPr>
              <a:t>import time</a:t>
            </a:r>
          </a:p>
          <a:p>
            <a:pPr algn="just">
              <a:lnSpc>
                <a:spcPts val="1660"/>
              </a:lnSpc>
            </a:pPr>
          </a:p>
          <a:p>
            <a:pPr algn="just">
              <a:lnSpc>
                <a:spcPts val="1660"/>
              </a:lnSpc>
            </a:pPr>
            <a:r>
              <a:rPr lang="en-US" sz="1107">
                <a:solidFill>
                  <a:srgbClr val="632B2B"/>
                </a:solidFill>
                <a:latin typeface="Now"/>
              </a:rPr>
              <a:t>s = serial.Serial('COM7',9600)</a:t>
            </a:r>
          </a:p>
          <a:p>
            <a:pPr algn="just">
              <a:lnSpc>
                <a:spcPts val="1660"/>
              </a:lnSpc>
            </a:pPr>
          </a:p>
          <a:p>
            <a:pPr algn="just">
              <a:lnSpc>
                <a:spcPts val="1660"/>
              </a:lnSpc>
            </a:pPr>
            <a:r>
              <a:rPr lang="en-US" sz="1107">
                <a:solidFill>
                  <a:srgbClr val="632B2B"/>
                </a:solidFill>
                <a:latin typeface="Now"/>
              </a:rPr>
              <a:t>keyboard = Controller()</a:t>
            </a:r>
          </a:p>
          <a:p>
            <a:pPr algn="just">
              <a:lnSpc>
                <a:spcPts val="1660"/>
              </a:lnSpc>
            </a:pPr>
            <a:r>
              <a:rPr lang="en-US" sz="1107">
                <a:solidFill>
                  <a:srgbClr val="632B2B"/>
                </a:solidFill>
                <a:latin typeface="Now"/>
              </a:rPr>
              <a:t>mouse = pynput.mouse.Controller()</a:t>
            </a:r>
          </a:p>
          <a:p>
            <a:pPr algn="just">
              <a:lnSpc>
                <a:spcPts val="1660"/>
              </a:lnSpc>
            </a:pPr>
          </a:p>
          <a:p>
            <a:pPr algn="just">
              <a:lnSpc>
                <a:spcPts val="1660"/>
              </a:lnSpc>
            </a:pPr>
            <a:r>
              <a:rPr lang="en-US" sz="1107">
                <a:solidFill>
                  <a:srgbClr val="632B2B"/>
                </a:solidFill>
                <a:latin typeface="Now"/>
              </a:rPr>
              <a:t>while True:</a:t>
            </a:r>
          </a:p>
          <a:p>
            <a:pPr algn="just">
              <a:lnSpc>
                <a:spcPts val="1660"/>
              </a:lnSpc>
            </a:pPr>
            <a:r>
              <a:rPr lang="en-US" sz="1107">
                <a:solidFill>
                  <a:srgbClr val="632B2B"/>
                </a:solidFill>
                <a:latin typeface="Now"/>
              </a:rPr>
              <a:t>  data = s.readline()</a:t>
            </a:r>
          </a:p>
          <a:p>
            <a:pPr algn="just">
              <a:lnSpc>
                <a:spcPts val="1660"/>
              </a:lnSpc>
            </a:pPr>
          </a:p>
          <a:p>
            <a:pPr algn="just">
              <a:lnSpc>
                <a:spcPts val="1660"/>
              </a:lnSpc>
            </a:pPr>
            <a:r>
              <a:rPr lang="en-US" sz="1107">
                <a:solidFill>
                  <a:srgbClr val="632B2B"/>
                </a:solidFill>
                <a:latin typeface="Now"/>
              </a:rPr>
              <a:t>  if(data.decode().strip()=="up"):</a:t>
            </a:r>
          </a:p>
          <a:p>
            <a:pPr algn="just">
              <a:lnSpc>
                <a:spcPts val="1660"/>
              </a:lnSpc>
            </a:pPr>
            <a:r>
              <a:rPr lang="en-US" sz="1107">
                <a:solidFill>
                  <a:srgbClr val="632B2B"/>
                </a:solidFill>
                <a:latin typeface="Now"/>
              </a:rPr>
              <a:t>    keyboard.press(Key.up)</a:t>
            </a:r>
          </a:p>
          <a:p>
            <a:pPr algn="just">
              <a:lnSpc>
                <a:spcPts val="1660"/>
              </a:lnSpc>
            </a:pPr>
            <a:r>
              <a:rPr lang="en-US" sz="1107">
                <a:solidFill>
                  <a:srgbClr val="632B2B"/>
                </a:solidFill>
                <a:latin typeface="Now"/>
              </a:rPr>
              <a:t>    time.sleep(0.4)</a:t>
            </a:r>
          </a:p>
          <a:p>
            <a:pPr algn="just">
              <a:lnSpc>
                <a:spcPts val="1660"/>
              </a:lnSpc>
            </a:pPr>
            <a:r>
              <a:rPr lang="en-US" sz="1107">
                <a:solidFill>
                  <a:srgbClr val="632B2B"/>
                </a:solidFill>
                <a:latin typeface="Now"/>
              </a:rPr>
              <a:t>    keyboard.release(Key.up)</a:t>
            </a:r>
          </a:p>
          <a:p>
            <a:pPr algn="just">
              <a:lnSpc>
                <a:spcPts val="1660"/>
              </a:lnSpc>
            </a:pPr>
            <a:r>
              <a:rPr lang="en-US" sz="1107">
                <a:solidFill>
                  <a:srgbClr val="632B2B"/>
                </a:solidFill>
                <a:latin typeface="Now"/>
              </a:rPr>
              <a:t>    print("up")</a:t>
            </a:r>
          </a:p>
          <a:p>
            <a:pPr algn="just">
              <a:lnSpc>
                <a:spcPts val="1660"/>
              </a:lnSpc>
            </a:pPr>
            <a:r>
              <a:rPr lang="en-US" sz="1107">
                <a:solidFill>
                  <a:srgbClr val="632B2B"/>
                </a:solidFill>
                <a:latin typeface="Now"/>
              </a:rPr>
              <a:t>  if(data.decode().strip()=="down"):</a:t>
            </a:r>
          </a:p>
          <a:p>
            <a:pPr algn="just">
              <a:lnSpc>
                <a:spcPts val="1660"/>
              </a:lnSpc>
            </a:pPr>
            <a:r>
              <a:rPr lang="en-US" sz="1107">
                <a:solidFill>
                  <a:srgbClr val="632B2B"/>
                </a:solidFill>
                <a:latin typeface="Now"/>
              </a:rPr>
              <a:t>    keyboard.press(Key.down)</a:t>
            </a:r>
          </a:p>
          <a:p>
            <a:pPr algn="just">
              <a:lnSpc>
                <a:spcPts val="1660"/>
              </a:lnSpc>
            </a:pPr>
            <a:r>
              <a:rPr lang="en-US" sz="1107">
                <a:solidFill>
                  <a:srgbClr val="632B2B"/>
                </a:solidFill>
                <a:latin typeface="Now"/>
              </a:rPr>
              <a:t>    time.sleep(0.4)</a:t>
            </a:r>
          </a:p>
          <a:p>
            <a:pPr algn="just">
              <a:lnSpc>
                <a:spcPts val="1660"/>
              </a:lnSpc>
            </a:pPr>
            <a:r>
              <a:rPr lang="en-US" sz="1107">
                <a:solidFill>
                  <a:srgbClr val="632B2B"/>
                </a:solidFill>
                <a:latin typeface="Now"/>
              </a:rPr>
              <a:t>    keyboard.release(Key.down)</a:t>
            </a:r>
          </a:p>
          <a:p>
            <a:pPr algn="just">
              <a:lnSpc>
                <a:spcPts val="1660"/>
              </a:lnSpc>
            </a:pPr>
            <a:r>
              <a:rPr lang="en-US" sz="1107">
                <a:solidFill>
                  <a:srgbClr val="632B2B"/>
                </a:solidFill>
                <a:latin typeface="Now"/>
              </a:rPr>
              <a:t>    print("down")</a:t>
            </a:r>
          </a:p>
          <a:p>
            <a:pPr algn="just">
              <a:lnSpc>
                <a:spcPts val="1660"/>
              </a:lnSpc>
            </a:pPr>
            <a:r>
              <a:rPr lang="en-US" sz="1107">
                <a:solidFill>
                  <a:srgbClr val="632B2B"/>
                </a:solidFill>
                <a:latin typeface="Now"/>
              </a:rPr>
              <a:t>  if(data.decode().strip()=="left"):</a:t>
            </a:r>
          </a:p>
          <a:p>
            <a:pPr algn="just">
              <a:lnSpc>
                <a:spcPts val="1660"/>
              </a:lnSpc>
            </a:pPr>
            <a:r>
              <a:rPr lang="en-US" sz="1107">
                <a:solidFill>
                  <a:srgbClr val="632B2B"/>
                </a:solidFill>
                <a:latin typeface="Now"/>
              </a:rPr>
              <a:t>    keyboard.press(Key.left)</a:t>
            </a:r>
          </a:p>
          <a:p>
            <a:pPr algn="just">
              <a:lnSpc>
                <a:spcPts val="1660"/>
              </a:lnSpc>
            </a:pPr>
            <a:r>
              <a:rPr lang="en-US" sz="1107">
                <a:solidFill>
                  <a:srgbClr val="632B2B"/>
                </a:solidFill>
                <a:latin typeface="Now"/>
              </a:rPr>
              <a:t>    time.sleep(0.4)</a:t>
            </a:r>
          </a:p>
          <a:p>
            <a:pPr algn="just">
              <a:lnSpc>
                <a:spcPts val="1660"/>
              </a:lnSpc>
            </a:pPr>
            <a:r>
              <a:rPr lang="en-US" sz="1107">
                <a:solidFill>
                  <a:srgbClr val="632B2B"/>
                </a:solidFill>
                <a:latin typeface="Now"/>
              </a:rPr>
              <a:t>    keyboard.release(Key.left)</a:t>
            </a:r>
          </a:p>
          <a:p>
            <a:pPr algn="just">
              <a:lnSpc>
                <a:spcPts val="1660"/>
              </a:lnSpc>
            </a:pPr>
            <a:r>
              <a:rPr lang="en-US" sz="1107">
                <a:solidFill>
                  <a:srgbClr val="632B2B"/>
                </a:solidFill>
                <a:latin typeface="Now"/>
              </a:rPr>
              <a:t>    print("left")</a:t>
            </a:r>
          </a:p>
          <a:p>
            <a:pPr algn="just">
              <a:lnSpc>
                <a:spcPts val="1660"/>
              </a:lnSpc>
            </a:pPr>
            <a:r>
              <a:rPr lang="en-US" sz="1107">
                <a:solidFill>
                  <a:srgbClr val="632B2B"/>
                </a:solidFill>
                <a:latin typeface="Now"/>
              </a:rPr>
              <a:t>  if(data.decode().strip()=="right"):</a:t>
            </a:r>
          </a:p>
          <a:p>
            <a:pPr algn="just">
              <a:lnSpc>
                <a:spcPts val="1660"/>
              </a:lnSpc>
            </a:pPr>
            <a:r>
              <a:rPr lang="en-US" sz="1107">
                <a:solidFill>
                  <a:srgbClr val="632B2B"/>
                </a:solidFill>
                <a:latin typeface="Now"/>
              </a:rPr>
              <a:t>    keyboard.press(Key.right)</a:t>
            </a:r>
          </a:p>
          <a:p>
            <a:pPr algn="just">
              <a:lnSpc>
                <a:spcPts val="1660"/>
              </a:lnSpc>
            </a:pPr>
            <a:r>
              <a:rPr lang="en-US" sz="1107">
                <a:solidFill>
                  <a:srgbClr val="632B2B"/>
                </a:solidFill>
                <a:latin typeface="Now"/>
              </a:rPr>
              <a:t>    time.sleep(0.4)</a:t>
            </a:r>
          </a:p>
          <a:p>
            <a:pPr algn="just">
              <a:lnSpc>
                <a:spcPts val="1660"/>
              </a:lnSpc>
            </a:pPr>
            <a:r>
              <a:rPr lang="en-US" sz="1107">
                <a:solidFill>
                  <a:srgbClr val="632B2B"/>
                </a:solidFill>
                <a:latin typeface="Now"/>
              </a:rPr>
              <a:t>    keyboard.release(Key.right)</a:t>
            </a:r>
          </a:p>
          <a:p>
            <a:pPr algn="just">
              <a:lnSpc>
                <a:spcPts val="1660"/>
              </a:lnSpc>
            </a:pPr>
            <a:r>
              <a:rPr lang="en-US" sz="1107">
                <a:solidFill>
                  <a:srgbClr val="632B2B"/>
                </a:solidFill>
                <a:latin typeface="Now"/>
              </a:rPr>
              <a:t>    print("right")</a:t>
            </a:r>
          </a:p>
          <a:p>
            <a:pPr algn="just">
              <a:lnSpc>
                <a:spcPts val="1660"/>
              </a:lnSpc>
            </a:pPr>
            <a:r>
              <a:rPr lang="en-US" sz="1107">
                <a:solidFill>
                  <a:srgbClr val="632B2B"/>
                </a:solidFill>
                <a:latin typeface="Now"/>
              </a:rPr>
              <a:t>  if(data.decode().strip()=="leftClick"):</a:t>
            </a:r>
          </a:p>
          <a:p>
            <a:pPr algn="just">
              <a:lnSpc>
                <a:spcPts val="1660"/>
              </a:lnSpc>
            </a:pPr>
            <a:r>
              <a:rPr lang="en-US" sz="1107">
                <a:solidFill>
                  <a:srgbClr val="632B2B"/>
                </a:solidFill>
                <a:latin typeface="Now"/>
              </a:rPr>
              <a:t>    mouse.press(Button.left)</a:t>
            </a:r>
          </a:p>
          <a:p>
            <a:pPr algn="just">
              <a:lnSpc>
                <a:spcPts val="1660"/>
              </a:lnSpc>
            </a:pPr>
            <a:r>
              <a:rPr lang="en-US" sz="1107">
                <a:solidFill>
                  <a:srgbClr val="632B2B"/>
                </a:solidFill>
                <a:latin typeface="Now"/>
              </a:rPr>
              <a:t>    time.sleep(1)</a:t>
            </a:r>
          </a:p>
          <a:p>
            <a:pPr algn="just">
              <a:lnSpc>
                <a:spcPts val="1660"/>
              </a:lnSpc>
            </a:pPr>
            <a:r>
              <a:rPr lang="en-US" sz="1107">
                <a:solidFill>
                  <a:srgbClr val="632B2B"/>
                </a:solidFill>
                <a:latin typeface="Now"/>
              </a:rPr>
              <a:t>    mouse.release(Button.left)</a:t>
            </a:r>
          </a:p>
          <a:p>
            <a:pPr algn="just">
              <a:lnSpc>
                <a:spcPts val="1660"/>
              </a:lnSpc>
            </a:pPr>
            <a:r>
              <a:rPr lang="en-US" sz="1107">
                <a:solidFill>
                  <a:srgbClr val="632B2B"/>
                </a:solidFill>
                <a:latin typeface="Now"/>
              </a:rPr>
              <a:t>    print("leftClick")</a:t>
            </a:r>
          </a:p>
          <a:p>
            <a:pPr algn="just">
              <a:lnSpc>
                <a:spcPts val="1660"/>
              </a:lnSpc>
            </a:pPr>
            <a:r>
              <a:rPr lang="en-US" sz="1107">
                <a:solidFill>
                  <a:srgbClr val="632B2B"/>
                </a:solidFill>
                <a:latin typeface="Now"/>
              </a:rPr>
              <a:t>  if(data.decode().strip()=="rightClick"):</a:t>
            </a:r>
          </a:p>
          <a:p>
            <a:pPr algn="just">
              <a:lnSpc>
                <a:spcPts val="1660"/>
              </a:lnSpc>
            </a:pPr>
            <a:r>
              <a:rPr lang="en-US" sz="1107">
                <a:solidFill>
                  <a:srgbClr val="632B2B"/>
                </a:solidFill>
                <a:latin typeface="Now"/>
              </a:rPr>
              <a:t>    mouse.press(Button.right)</a:t>
            </a:r>
          </a:p>
          <a:p>
            <a:pPr algn="just">
              <a:lnSpc>
                <a:spcPts val="1660"/>
              </a:lnSpc>
            </a:pPr>
            <a:r>
              <a:rPr lang="en-US" sz="1107">
                <a:solidFill>
                  <a:srgbClr val="632B2B"/>
                </a:solidFill>
                <a:latin typeface="Now"/>
              </a:rPr>
              <a:t>    time.sleep(1)</a:t>
            </a:r>
          </a:p>
          <a:p>
            <a:pPr algn="just">
              <a:lnSpc>
                <a:spcPts val="1660"/>
              </a:lnSpc>
            </a:pPr>
            <a:r>
              <a:rPr lang="en-US" sz="1107">
                <a:solidFill>
                  <a:srgbClr val="632B2B"/>
                </a:solidFill>
                <a:latin typeface="Now"/>
              </a:rPr>
              <a:t>    mouse.release(Button.right)</a:t>
            </a:r>
          </a:p>
          <a:p>
            <a:pPr algn="just">
              <a:lnSpc>
                <a:spcPts val="1660"/>
              </a:lnSpc>
            </a:pPr>
            <a:r>
              <a:rPr lang="en-US" sz="1107">
                <a:solidFill>
                  <a:srgbClr val="632B2B"/>
                </a:solidFill>
                <a:latin typeface="Now"/>
              </a:rPr>
              <a:t>    print("rightClick")</a:t>
            </a:r>
          </a:p>
          <a:p>
            <a:pPr algn="just">
              <a:lnSpc>
                <a:spcPts val="888"/>
              </a:lnSpc>
            </a:pPr>
            <a:r>
              <a:rPr lang="en-US" sz="592">
                <a:solidFill>
                  <a:srgbClr val="632B2B"/>
                </a:solidFill>
                <a:latin typeface="Now"/>
              </a:rPr>
              <a:t>    </a:t>
            </a:r>
          </a:p>
        </p:txBody>
      </p:sp>
      <p:sp>
        <p:nvSpPr>
          <p:cNvPr name="Freeform 5" id="5"/>
          <p:cNvSpPr/>
          <p:nvPr/>
        </p:nvSpPr>
        <p:spPr>
          <a:xfrm flipH="false" flipV="false" rot="0">
            <a:off x="1028700" y="1028700"/>
            <a:ext cx="4053078" cy="8229600"/>
          </a:xfrm>
          <a:custGeom>
            <a:avLst/>
            <a:gdLst/>
            <a:ahLst/>
            <a:cxnLst/>
            <a:rect r="r" b="b" t="t" l="l"/>
            <a:pathLst>
              <a:path h="8229600" w="4053078">
                <a:moveTo>
                  <a:pt x="0" y="0"/>
                </a:moveTo>
                <a:lnTo>
                  <a:pt x="4053078" y="0"/>
                </a:lnTo>
                <a:lnTo>
                  <a:pt x="4053078" y="8229600"/>
                </a:lnTo>
                <a:lnTo>
                  <a:pt x="0" y="8229600"/>
                </a:lnTo>
                <a:lnTo>
                  <a:pt x="0" y="0"/>
                </a:lnTo>
                <a:close/>
              </a:path>
            </a:pathLst>
          </a:custGeom>
          <a:blipFill>
            <a:blip r:embed="rId2"/>
            <a:stretch>
              <a:fillRect l="0" t="0" r="0" b="0"/>
            </a:stretch>
          </a:blipFill>
        </p:spPr>
      </p:sp>
      <p:sp>
        <p:nvSpPr>
          <p:cNvPr name="TextBox 6" id="6"/>
          <p:cNvSpPr txBox="true"/>
          <p:nvPr/>
        </p:nvSpPr>
        <p:spPr>
          <a:xfrm rot="0">
            <a:off x="14836771" y="691744"/>
            <a:ext cx="2422529" cy="784402"/>
          </a:xfrm>
          <a:prstGeom prst="rect">
            <a:avLst/>
          </a:prstGeom>
        </p:spPr>
        <p:txBody>
          <a:bodyPr anchor="t" rtlCol="false" tIns="0" lIns="0" bIns="0" rIns="0">
            <a:spAutoFit/>
          </a:bodyPr>
          <a:lstStyle/>
          <a:p>
            <a:pPr algn="l" marL="0" indent="0" lvl="0">
              <a:lnSpc>
                <a:spcPts val="5831"/>
              </a:lnSpc>
            </a:pPr>
            <a:r>
              <a:rPr lang="en-US" sz="5831" spc="-116">
                <a:solidFill>
                  <a:srgbClr val="632B2B"/>
                </a:solidFill>
                <a:latin typeface="Now Medium"/>
              </a:rPr>
              <a:t>CODE</a:t>
            </a:r>
          </a:p>
        </p:txBody>
      </p:sp>
      <p:grpSp>
        <p:nvGrpSpPr>
          <p:cNvPr name="Group 7" id="7"/>
          <p:cNvGrpSpPr/>
          <p:nvPr/>
        </p:nvGrpSpPr>
        <p:grpSpPr>
          <a:xfrm rot="0">
            <a:off x="9144000" y="586969"/>
            <a:ext cx="4199690" cy="9258300"/>
            <a:chOff x="0" y="0"/>
            <a:chExt cx="9334878" cy="20578926"/>
          </a:xfrm>
        </p:grpSpPr>
        <p:sp>
          <p:nvSpPr>
            <p:cNvPr name="Freeform 8" id="8"/>
            <p:cNvSpPr/>
            <p:nvPr/>
          </p:nvSpPr>
          <p:spPr>
            <a:xfrm flipH="false" flipV="false" rot="0">
              <a:off x="0" y="0"/>
              <a:ext cx="9334878" cy="20578927"/>
            </a:xfrm>
            <a:custGeom>
              <a:avLst/>
              <a:gdLst/>
              <a:ahLst/>
              <a:cxnLst/>
              <a:rect r="r" b="b" t="t" l="l"/>
              <a:pathLst>
                <a:path h="20578927" w="9334878">
                  <a:moveTo>
                    <a:pt x="9210418" y="20578925"/>
                  </a:moveTo>
                  <a:lnTo>
                    <a:pt x="124460" y="20578925"/>
                  </a:lnTo>
                  <a:cubicBezTo>
                    <a:pt x="55880" y="20578925"/>
                    <a:pt x="0" y="20523047"/>
                    <a:pt x="0" y="20454466"/>
                  </a:cubicBezTo>
                  <a:lnTo>
                    <a:pt x="0" y="124460"/>
                  </a:lnTo>
                  <a:cubicBezTo>
                    <a:pt x="0" y="55880"/>
                    <a:pt x="55880" y="0"/>
                    <a:pt x="124460" y="0"/>
                  </a:cubicBezTo>
                  <a:lnTo>
                    <a:pt x="9210418" y="0"/>
                  </a:lnTo>
                  <a:cubicBezTo>
                    <a:pt x="9278999" y="0"/>
                    <a:pt x="9334878" y="55880"/>
                    <a:pt x="9334878" y="124460"/>
                  </a:cubicBezTo>
                  <a:lnTo>
                    <a:pt x="9334878" y="20454466"/>
                  </a:lnTo>
                  <a:cubicBezTo>
                    <a:pt x="9334878" y="20523047"/>
                    <a:pt x="9278999" y="20578927"/>
                    <a:pt x="9210418" y="20578927"/>
                  </a:cubicBezTo>
                  <a:close/>
                </a:path>
              </a:pathLst>
            </a:custGeom>
            <a:solidFill>
              <a:srgbClr val="FFF3E2">
                <a:alpha val="69804"/>
              </a:srgbClr>
            </a:solidFill>
          </p:spPr>
        </p:sp>
      </p:grpSp>
      <p:sp>
        <p:nvSpPr>
          <p:cNvPr name="Freeform 9" id="9"/>
          <p:cNvSpPr/>
          <p:nvPr/>
        </p:nvSpPr>
        <p:spPr>
          <a:xfrm flipH="false" flipV="false" rot="0">
            <a:off x="15065141" y="8572138"/>
            <a:ext cx="2936879" cy="1372323"/>
          </a:xfrm>
          <a:custGeom>
            <a:avLst/>
            <a:gdLst/>
            <a:ahLst/>
            <a:cxnLst/>
            <a:rect r="r" b="b" t="t" l="l"/>
            <a:pathLst>
              <a:path h="1372323" w="2936879">
                <a:moveTo>
                  <a:pt x="0" y="0"/>
                </a:moveTo>
                <a:lnTo>
                  <a:pt x="2936879" y="0"/>
                </a:lnTo>
                <a:lnTo>
                  <a:pt x="2936879" y="1372324"/>
                </a:lnTo>
                <a:lnTo>
                  <a:pt x="0" y="13723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144000" y="558394"/>
            <a:ext cx="4199690" cy="9286875"/>
          </a:xfrm>
          <a:prstGeom prst="rect">
            <a:avLst/>
          </a:prstGeom>
        </p:spPr>
        <p:txBody>
          <a:bodyPr anchor="t" rtlCol="false" tIns="0" lIns="0" bIns="0" rIns="0">
            <a:spAutoFit/>
          </a:bodyPr>
          <a:lstStyle/>
          <a:p>
            <a:pPr algn="just">
              <a:lnSpc>
                <a:spcPts val="1294"/>
              </a:lnSpc>
            </a:pPr>
            <a:r>
              <a:rPr lang="en-US" sz="863">
                <a:solidFill>
                  <a:srgbClr val="632B2B"/>
                </a:solidFill>
                <a:latin typeface="Now"/>
              </a:rPr>
              <a:t>#include "Wire.h"   </a:t>
            </a:r>
          </a:p>
          <a:p>
            <a:pPr algn="just">
              <a:lnSpc>
                <a:spcPts val="1294"/>
              </a:lnSpc>
            </a:pPr>
            <a:r>
              <a:rPr lang="en-US" sz="863">
                <a:solidFill>
                  <a:srgbClr val="632B2B"/>
                </a:solidFill>
                <a:latin typeface="Now"/>
              </a:rPr>
              <a:t>#include "I2Cdev.h"  </a:t>
            </a:r>
          </a:p>
          <a:p>
            <a:pPr algn="just">
              <a:lnSpc>
                <a:spcPts val="1294"/>
              </a:lnSpc>
            </a:pPr>
            <a:r>
              <a:rPr lang="en-US" sz="863">
                <a:solidFill>
                  <a:srgbClr val="632B2B"/>
                </a:solidFill>
                <a:latin typeface="Now"/>
              </a:rPr>
              <a:t>#include "MPU6050.h"  </a:t>
            </a:r>
          </a:p>
          <a:p>
            <a:pPr algn="just">
              <a:lnSpc>
                <a:spcPts val="1294"/>
              </a:lnSpc>
            </a:pPr>
          </a:p>
          <a:p>
            <a:pPr algn="just">
              <a:lnSpc>
                <a:spcPts val="1294"/>
              </a:lnSpc>
            </a:pPr>
            <a:r>
              <a:rPr lang="en-US" sz="863">
                <a:solidFill>
                  <a:srgbClr val="632B2B"/>
                </a:solidFill>
                <a:latin typeface="Now"/>
              </a:rPr>
              <a:t>const int buttonPin_right = 7;</a:t>
            </a:r>
          </a:p>
          <a:p>
            <a:pPr algn="just">
              <a:lnSpc>
                <a:spcPts val="1294"/>
              </a:lnSpc>
            </a:pPr>
            <a:r>
              <a:rPr lang="en-US" sz="863">
                <a:solidFill>
                  <a:srgbClr val="632B2B"/>
                </a:solidFill>
                <a:latin typeface="Now"/>
              </a:rPr>
              <a:t>const int buttonPin_left = 8;</a:t>
            </a:r>
          </a:p>
          <a:p>
            <a:pPr algn="just">
              <a:lnSpc>
                <a:spcPts val="1294"/>
              </a:lnSpc>
            </a:pPr>
            <a:r>
              <a:rPr lang="en-US" sz="863">
                <a:solidFill>
                  <a:srgbClr val="632B2B"/>
                </a:solidFill>
                <a:latin typeface="Now"/>
              </a:rPr>
              <a:t>int buttonState_right = 0;</a:t>
            </a:r>
          </a:p>
          <a:p>
            <a:pPr algn="just">
              <a:lnSpc>
                <a:spcPts val="1294"/>
              </a:lnSpc>
            </a:pPr>
            <a:r>
              <a:rPr lang="en-US" sz="863">
                <a:solidFill>
                  <a:srgbClr val="632B2B"/>
                </a:solidFill>
                <a:latin typeface="Now"/>
              </a:rPr>
              <a:t>int buttonState_left = 0;</a:t>
            </a:r>
          </a:p>
          <a:p>
            <a:pPr algn="just">
              <a:lnSpc>
                <a:spcPts val="1294"/>
              </a:lnSpc>
            </a:pPr>
          </a:p>
          <a:p>
            <a:pPr algn="just">
              <a:lnSpc>
                <a:spcPts val="1294"/>
              </a:lnSpc>
            </a:pPr>
            <a:r>
              <a:rPr lang="en-US" sz="863">
                <a:solidFill>
                  <a:srgbClr val="632B2B"/>
                </a:solidFill>
                <a:latin typeface="Now"/>
              </a:rPr>
              <a:t>MPU6050 mpu;</a:t>
            </a:r>
          </a:p>
          <a:p>
            <a:pPr algn="just">
              <a:lnSpc>
                <a:spcPts val="1294"/>
              </a:lnSpc>
            </a:pPr>
            <a:r>
              <a:rPr lang="en-US" sz="863">
                <a:solidFill>
                  <a:srgbClr val="632B2B"/>
                </a:solidFill>
                <a:latin typeface="Now"/>
              </a:rPr>
              <a:t>int16_t ax, ay, az;</a:t>
            </a:r>
          </a:p>
          <a:p>
            <a:pPr algn="just">
              <a:lnSpc>
                <a:spcPts val="1294"/>
              </a:lnSpc>
            </a:pPr>
            <a:r>
              <a:rPr lang="en-US" sz="863">
                <a:solidFill>
                  <a:srgbClr val="632B2B"/>
                </a:solidFill>
                <a:latin typeface="Now"/>
              </a:rPr>
              <a:t>int16_t gx, gy, gz;</a:t>
            </a:r>
          </a:p>
          <a:p>
            <a:pPr algn="just">
              <a:lnSpc>
                <a:spcPts val="1294"/>
              </a:lnSpc>
            </a:pPr>
          </a:p>
          <a:p>
            <a:pPr algn="just">
              <a:lnSpc>
                <a:spcPts val="1294"/>
              </a:lnSpc>
            </a:pPr>
            <a:r>
              <a:rPr lang="en-US" sz="863">
                <a:solidFill>
                  <a:srgbClr val="632B2B"/>
                </a:solidFill>
                <a:latin typeface="Now"/>
              </a:rPr>
              <a:t>struct MyData {</a:t>
            </a:r>
          </a:p>
          <a:p>
            <a:pPr algn="just">
              <a:lnSpc>
                <a:spcPts val="1294"/>
              </a:lnSpc>
            </a:pPr>
            <a:r>
              <a:rPr lang="en-US" sz="863">
                <a:solidFill>
                  <a:srgbClr val="632B2B"/>
                </a:solidFill>
                <a:latin typeface="Now"/>
              </a:rPr>
              <a:t> byte X;</a:t>
            </a:r>
          </a:p>
          <a:p>
            <a:pPr algn="just">
              <a:lnSpc>
                <a:spcPts val="1294"/>
              </a:lnSpc>
            </a:pPr>
            <a:r>
              <a:rPr lang="en-US" sz="863">
                <a:solidFill>
                  <a:srgbClr val="632B2B"/>
                </a:solidFill>
                <a:latin typeface="Now"/>
              </a:rPr>
              <a:t> byte Y;</a:t>
            </a:r>
          </a:p>
          <a:p>
            <a:pPr algn="just">
              <a:lnSpc>
                <a:spcPts val="1294"/>
              </a:lnSpc>
            </a:pPr>
            <a:r>
              <a:rPr lang="en-US" sz="863">
                <a:solidFill>
                  <a:srgbClr val="632B2B"/>
                </a:solidFill>
                <a:latin typeface="Now"/>
              </a:rPr>
              <a:t>};</a:t>
            </a:r>
          </a:p>
          <a:p>
            <a:pPr algn="just">
              <a:lnSpc>
                <a:spcPts val="1294"/>
              </a:lnSpc>
            </a:pPr>
          </a:p>
          <a:p>
            <a:pPr algn="just">
              <a:lnSpc>
                <a:spcPts val="1294"/>
              </a:lnSpc>
            </a:pPr>
            <a:r>
              <a:rPr lang="en-US" sz="863">
                <a:solidFill>
                  <a:srgbClr val="632B2B"/>
                </a:solidFill>
                <a:latin typeface="Now"/>
              </a:rPr>
              <a:t>MyData data;</a:t>
            </a:r>
          </a:p>
          <a:p>
            <a:pPr algn="just">
              <a:lnSpc>
                <a:spcPts val="1294"/>
              </a:lnSpc>
            </a:pPr>
          </a:p>
          <a:p>
            <a:pPr algn="just">
              <a:lnSpc>
                <a:spcPts val="1294"/>
              </a:lnSpc>
            </a:pPr>
            <a:r>
              <a:rPr lang="en-US" sz="863">
                <a:solidFill>
                  <a:srgbClr val="632B2B"/>
                </a:solidFill>
                <a:latin typeface="Now"/>
              </a:rPr>
              <a:t>void setup()</a:t>
            </a:r>
          </a:p>
          <a:p>
            <a:pPr algn="just">
              <a:lnSpc>
                <a:spcPts val="1294"/>
              </a:lnSpc>
            </a:pPr>
            <a:r>
              <a:rPr lang="en-US" sz="863">
                <a:solidFill>
                  <a:srgbClr val="632B2B"/>
                </a:solidFill>
                <a:latin typeface="Now"/>
              </a:rPr>
              <a:t>{</a:t>
            </a:r>
          </a:p>
          <a:p>
            <a:pPr algn="just">
              <a:lnSpc>
                <a:spcPts val="1294"/>
              </a:lnSpc>
            </a:pPr>
            <a:r>
              <a:rPr lang="en-US" sz="863">
                <a:solidFill>
                  <a:srgbClr val="632B2B"/>
                </a:solidFill>
                <a:latin typeface="Now"/>
              </a:rPr>
              <a:t> Serial.begin(9600);</a:t>
            </a:r>
          </a:p>
          <a:p>
            <a:pPr algn="just">
              <a:lnSpc>
                <a:spcPts val="1294"/>
              </a:lnSpc>
            </a:pPr>
            <a:r>
              <a:rPr lang="en-US" sz="863">
                <a:solidFill>
                  <a:srgbClr val="632B2B"/>
                </a:solidFill>
                <a:latin typeface="Now"/>
              </a:rPr>
              <a:t> Wire.begin();</a:t>
            </a:r>
          </a:p>
          <a:p>
            <a:pPr algn="just">
              <a:lnSpc>
                <a:spcPts val="1294"/>
              </a:lnSpc>
            </a:pPr>
            <a:r>
              <a:rPr lang="en-US" sz="863">
                <a:solidFill>
                  <a:srgbClr val="632B2B"/>
                </a:solidFill>
                <a:latin typeface="Now"/>
              </a:rPr>
              <a:t> mpu.initialize();</a:t>
            </a:r>
          </a:p>
          <a:p>
            <a:pPr algn="just">
              <a:lnSpc>
                <a:spcPts val="1294"/>
              </a:lnSpc>
            </a:pPr>
            <a:r>
              <a:rPr lang="en-US" sz="863">
                <a:solidFill>
                  <a:srgbClr val="632B2B"/>
                </a:solidFill>
                <a:latin typeface="Now"/>
              </a:rPr>
              <a:t> pinMode(buttonPin_right, INPUT);</a:t>
            </a:r>
          </a:p>
          <a:p>
            <a:pPr algn="just">
              <a:lnSpc>
                <a:spcPts val="1294"/>
              </a:lnSpc>
            </a:pPr>
            <a:r>
              <a:rPr lang="en-US" sz="863">
                <a:solidFill>
                  <a:srgbClr val="632B2B"/>
                </a:solidFill>
                <a:latin typeface="Now"/>
              </a:rPr>
              <a:t> pinMode(buttonPin_left, INPUT);</a:t>
            </a:r>
          </a:p>
          <a:p>
            <a:pPr algn="just">
              <a:lnSpc>
                <a:spcPts val="1294"/>
              </a:lnSpc>
            </a:pPr>
            <a:r>
              <a:rPr lang="en-US" sz="863">
                <a:solidFill>
                  <a:srgbClr val="632B2B"/>
                </a:solidFill>
                <a:latin typeface="Now"/>
              </a:rPr>
              <a:t>}</a:t>
            </a:r>
          </a:p>
          <a:p>
            <a:pPr algn="just">
              <a:lnSpc>
                <a:spcPts val="1294"/>
              </a:lnSpc>
            </a:pPr>
          </a:p>
          <a:p>
            <a:pPr algn="just">
              <a:lnSpc>
                <a:spcPts val="1294"/>
              </a:lnSpc>
            </a:pPr>
            <a:r>
              <a:rPr lang="en-US" sz="863">
                <a:solidFill>
                  <a:srgbClr val="632B2B"/>
                </a:solidFill>
                <a:latin typeface="Now"/>
              </a:rPr>
              <a:t>void loop()</a:t>
            </a:r>
          </a:p>
          <a:p>
            <a:pPr algn="just">
              <a:lnSpc>
                <a:spcPts val="1294"/>
              </a:lnSpc>
            </a:pPr>
            <a:r>
              <a:rPr lang="en-US" sz="863">
                <a:solidFill>
                  <a:srgbClr val="632B2B"/>
                </a:solidFill>
                <a:latin typeface="Now"/>
              </a:rPr>
              <a:t>{</a:t>
            </a:r>
          </a:p>
          <a:p>
            <a:pPr algn="just">
              <a:lnSpc>
                <a:spcPts val="1294"/>
              </a:lnSpc>
            </a:pPr>
            <a:r>
              <a:rPr lang="en-US" sz="863">
                <a:solidFill>
                  <a:srgbClr val="632B2B"/>
                </a:solidFill>
                <a:latin typeface="Now"/>
              </a:rPr>
              <a:t> delay(500);</a:t>
            </a:r>
          </a:p>
          <a:p>
            <a:pPr algn="just">
              <a:lnSpc>
                <a:spcPts val="1294"/>
              </a:lnSpc>
            </a:pPr>
            <a:r>
              <a:rPr lang="en-US" sz="863">
                <a:solidFill>
                  <a:srgbClr val="632B2B"/>
                </a:solidFill>
                <a:latin typeface="Now"/>
              </a:rPr>
              <a:t> buttonState_right = digitalRead(buttonPin_right);</a:t>
            </a:r>
          </a:p>
          <a:p>
            <a:pPr algn="just">
              <a:lnSpc>
                <a:spcPts val="1294"/>
              </a:lnSpc>
            </a:pPr>
            <a:r>
              <a:rPr lang="en-US" sz="863">
                <a:solidFill>
                  <a:srgbClr val="632B2B"/>
                </a:solidFill>
                <a:latin typeface="Now"/>
              </a:rPr>
              <a:t> buttonState_left = digitalRead(buttonPin_left);</a:t>
            </a:r>
          </a:p>
          <a:p>
            <a:pPr algn="just">
              <a:lnSpc>
                <a:spcPts val="1294"/>
              </a:lnSpc>
            </a:pPr>
            <a:r>
              <a:rPr lang="en-US" sz="863">
                <a:solidFill>
                  <a:srgbClr val="632B2B"/>
                </a:solidFill>
                <a:latin typeface="Now"/>
              </a:rPr>
              <a:t> if(buttonState_left == 1){</a:t>
            </a:r>
          </a:p>
          <a:p>
            <a:pPr algn="just">
              <a:lnSpc>
                <a:spcPts val="1294"/>
              </a:lnSpc>
            </a:pPr>
            <a:r>
              <a:rPr lang="en-US" sz="863">
                <a:solidFill>
                  <a:srgbClr val="632B2B"/>
                </a:solidFill>
                <a:latin typeface="Now"/>
              </a:rPr>
              <a:t>  Serial.println("leftClick"); </a:t>
            </a:r>
          </a:p>
          <a:p>
            <a:pPr algn="just">
              <a:lnSpc>
                <a:spcPts val="1294"/>
              </a:lnSpc>
            </a:pPr>
            <a:r>
              <a:rPr lang="en-US" sz="863">
                <a:solidFill>
                  <a:srgbClr val="632B2B"/>
                </a:solidFill>
                <a:latin typeface="Now"/>
              </a:rPr>
              <a:t> }</a:t>
            </a:r>
          </a:p>
          <a:p>
            <a:pPr algn="just">
              <a:lnSpc>
                <a:spcPts val="1294"/>
              </a:lnSpc>
            </a:pPr>
            <a:r>
              <a:rPr lang="en-US" sz="863">
                <a:solidFill>
                  <a:srgbClr val="632B2B"/>
                </a:solidFill>
                <a:latin typeface="Now"/>
              </a:rPr>
              <a:t> if(buttonState_right == 1){</a:t>
            </a:r>
          </a:p>
          <a:p>
            <a:pPr algn="just">
              <a:lnSpc>
                <a:spcPts val="1294"/>
              </a:lnSpc>
            </a:pPr>
            <a:r>
              <a:rPr lang="en-US" sz="863">
                <a:solidFill>
                  <a:srgbClr val="632B2B"/>
                </a:solidFill>
                <a:latin typeface="Now"/>
              </a:rPr>
              <a:t>  Serial.println("rightClick");</a:t>
            </a:r>
          </a:p>
          <a:p>
            <a:pPr algn="just">
              <a:lnSpc>
                <a:spcPts val="1294"/>
              </a:lnSpc>
            </a:pPr>
            <a:r>
              <a:rPr lang="en-US" sz="863">
                <a:solidFill>
                  <a:srgbClr val="632B2B"/>
                </a:solidFill>
                <a:latin typeface="Now"/>
              </a:rPr>
              <a:t> }</a:t>
            </a:r>
          </a:p>
          <a:p>
            <a:pPr algn="just">
              <a:lnSpc>
                <a:spcPts val="1294"/>
              </a:lnSpc>
            </a:pPr>
            <a:r>
              <a:rPr lang="en-US" sz="863">
                <a:solidFill>
                  <a:srgbClr val="632B2B"/>
                </a:solidFill>
                <a:latin typeface="Now"/>
              </a:rPr>
              <a:t><![CDATA[ mpu.getMotion6(&ax, &ay, &az, &gx, &gy, &gz);]]></a:t>
            </a:r>
          </a:p>
          <a:p>
            <a:pPr algn="just">
              <a:lnSpc>
                <a:spcPts val="1294"/>
              </a:lnSpc>
            </a:pPr>
            <a:r>
              <a:rPr lang="en-US" sz="863">
                <a:solidFill>
                  <a:srgbClr val="632B2B"/>
                </a:solidFill>
                <a:latin typeface="Now"/>
              </a:rPr>
              <a:t> data.X = map(ax, -17000, 17000, 0, 255 );</a:t>
            </a:r>
          </a:p>
          <a:p>
            <a:pPr algn="just">
              <a:lnSpc>
                <a:spcPts val="1294"/>
              </a:lnSpc>
            </a:pPr>
            <a:r>
              <a:rPr lang="en-US" sz="863">
                <a:solidFill>
                  <a:srgbClr val="632B2B"/>
                </a:solidFill>
                <a:latin typeface="Now"/>
              </a:rPr>
              <a:t> data.Y = map(ay, -17000, 17000, 0, 255);</a:t>
            </a:r>
          </a:p>
          <a:p>
            <a:pPr algn="just">
              <a:lnSpc>
                <a:spcPts val="1294"/>
              </a:lnSpc>
            </a:pPr>
            <a:r>
              <a:rPr lang="en-US" sz="863">
                <a:solidFill>
                  <a:srgbClr val="632B2B"/>
                </a:solidFill>
                <a:latin typeface="Now"/>
              </a:rPr>
              <a:t>  if (data.Y &lt; 80) {</a:t>
            </a:r>
          </a:p>
          <a:p>
            <a:pPr algn="just">
              <a:lnSpc>
                <a:spcPts val="1294"/>
              </a:lnSpc>
            </a:pPr>
            <a:r>
              <a:rPr lang="en-US" sz="863">
                <a:solidFill>
                  <a:srgbClr val="632B2B"/>
                </a:solidFill>
                <a:latin typeface="Now"/>
              </a:rPr>
              <a:t>  Serial.println("up");</a:t>
            </a:r>
          </a:p>
          <a:p>
            <a:pPr algn="just">
              <a:lnSpc>
                <a:spcPts val="1294"/>
              </a:lnSpc>
            </a:pPr>
            <a:r>
              <a:rPr lang="en-US" sz="863">
                <a:solidFill>
                  <a:srgbClr val="632B2B"/>
                </a:solidFill>
                <a:latin typeface="Now"/>
              </a:rPr>
              <a:t>  }</a:t>
            </a:r>
          </a:p>
          <a:p>
            <a:pPr algn="just">
              <a:lnSpc>
                <a:spcPts val="1294"/>
              </a:lnSpc>
            </a:pPr>
            <a:r>
              <a:rPr lang="en-US" sz="863">
                <a:solidFill>
                  <a:srgbClr val="632B2B"/>
                </a:solidFill>
                <a:latin typeface="Now"/>
              </a:rPr>
              <a:t> if (data.Y &gt; 145) {</a:t>
            </a:r>
          </a:p>
          <a:p>
            <a:pPr algn="just">
              <a:lnSpc>
                <a:spcPts val="1294"/>
              </a:lnSpc>
            </a:pPr>
            <a:r>
              <a:rPr lang="en-US" sz="863">
                <a:solidFill>
                  <a:srgbClr val="632B2B"/>
                </a:solidFill>
                <a:latin typeface="Now"/>
              </a:rPr>
              <a:t> Serial.println("down");</a:t>
            </a:r>
          </a:p>
          <a:p>
            <a:pPr algn="just">
              <a:lnSpc>
                <a:spcPts val="1294"/>
              </a:lnSpc>
            </a:pPr>
            <a:r>
              <a:rPr lang="en-US" sz="863">
                <a:solidFill>
                  <a:srgbClr val="632B2B"/>
                </a:solidFill>
                <a:latin typeface="Now"/>
              </a:rPr>
              <a:t>  }</a:t>
            </a:r>
          </a:p>
          <a:p>
            <a:pPr algn="just">
              <a:lnSpc>
                <a:spcPts val="1294"/>
              </a:lnSpc>
            </a:pPr>
            <a:r>
              <a:rPr lang="en-US" sz="863">
                <a:solidFill>
                  <a:srgbClr val="632B2B"/>
                </a:solidFill>
                <a:latin typeface="Now"/>
              </a:rPr>
              <a:t> if (data.X &gt; 155) {</a:t>
            </a:r>
          </a:p>
          <a:p>
            <a:pPr algn="just">
              <a:lnSpc>
                <a:spcPts val="1294"/>
              </a:lnSpc>
            </a:pPr>
            <a:r>
              <a:rPr lang="en-US" sz="863">
                <a:solidFill>
                  <a:srgbClr val="632B2B"/>
                </a:solidFill>
                <a:latin typeface="Now"/>
              </a:rPr>
              <a:t> Serial.println("left");</a:t>
            </a:r>
          </a:p>
          <a:p>
            <a:pPr algn="just">
              <a:lnSpc>
                <a:spcPts val="1294"/>
              </a:lnSpc>
            </a:pPr>
            <a:r>
              <a:rPr lang="en-US" sz="863">
                <a:solidFill>
                  <a:srgbClr val="632B2B"/>
                </a:solidFill>
                <a:latin typeface="Now"/>
              </a:rPr>
              <a:t>  }</a:t>
            </a:r>
          </a:p>
          <a:p>
            <a:pPr algn="just">
              <a:lnSpc>
                <a:spcPts val="1294"/>
              </a:lnSpc>
            </a:pPr>
            <a:r>
              <a:rPr lang="en-US" sz="863">
                <a:solidFill>
                  <a:srgbClr val="632B2B"/>
                </a:solidFill>
                <a:latin typeface="Now"/>
              </a:rPr>
              <a:t> if (data.X &lt; 80) {</a:t>
            </a:r>
          </a:p>
          <a:p>
            <a:pPr algn="just">
              <a:lnSpc>
                <a:spcPts val="1294"/>
              </a:lnSpc>
            </a:pPr>
            <a:r>
              <a:rPr lang="en-US" sz="863">
                <a:solidFill>
                  <a:srgbClr val="632B2B"/>
                </a:solidFill>
                <a:latin typeface="Now"/>
              </a:rPr>
              <a:t> Serial.println("right");</a:t>
            </a:r>
          </a:p>
          <a:p>
            <a:pPr algn="just">
              <a:lnSpc>
                <a:spcPts val="1294"/>
              </a:lnSpc>
            </a:pPr>
            <a:r>
              <a:rPr lang="en-US" sz="863">
                <a:solidFill>
                  <a:srgbClr val="632B2B"/>
                </a:solidFill>
                <a:latin typeface="Now"/>
              </a:rPr>
              <a:t>  }</a:t>
            </a:r>
          </a:p>
          <a:p>
            <a:pPr algn="just">
              <a:lnSpc>
                <a:spcPts val="1294"/>
              </a:lnSpc>
            </a:pPr>
            <a:r>
              <a:rPr lang="en-US" sz="863">
                <a:solidFill>
                  <a:srgbClr val="632B2B"/>
                </a:solidFill>
                <a:latin typeface="Now"/>
              </a:rPr>
              <a:t>}</a:t>
            </a:r>
          </a:p>
          <a:p>
            <a:pPr algn="just">
              <a:lnSpc>
                <a:spcPts val="1294"/>
              </a:lnSpc>
            </a:pPr>
          </a:p>
          <a:p>
            <a:pPr algn="just">
              <a:lnSpc>
                <a:spcPts val="69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D4A9"/>
        </a:solidFill>
      </p:bgPr>
    </p:bg>
    <p:spTree>
      <p:nvGrpSpPr>
        <p:cNvPr id="1" name=""/>
        <p:cNvGrpSpPr/>
        <p:nvPr/>
      </p:nvGrpSpPr>
      <p:grpSpPr>
        <a:xfrm>
          <a:off x="0" y="0"/>
          <a:ext cx="0" cy="0"/>
          <a:chOff x="0" y="0"/>
          <a:chExt cx="0" cy="0"/>
        </a:xfrm>
      </p:grpSpPr>
      <p:sp>
        <p:nvSpPr>
          <p:cNvPr name="Freeform 2" id="2"/>
          <p:cNvSpPr/>
          <p:nvPr/>
        </p:nvSpPr>
        <p:spPr>
          <a:xfrm flipH="false" flipV="false" rot="0">
            <a:off x="0" y="2972834"/>
            <a:ext cx="4230178" cy="6741319"/>
          </a:xfrm>
          <a:custGeom>
            <a:avLst/>
            <a:gdLst/>
            <a:ahLst/>
            <a:cxnLst/>
            <a:rect r="r" b="b" t="t" l="l"/>
            <a:pathLst>
              <a:path h="6741319" w="4230178">
                <a:moveTo>
                  <a:pt x="0" y="0"/>
                </a:moveTo>
                <a:lnTo>
                  <a:pt x="4230178" y="0"/>
                </a:lnTo>
                <a:lnTo>
                  <a:pt x="4230178" y="6741319"/>
                </a:lnTo>
                <a:lnTo>
                  <a:pt x="0" y="6741319"/>
                </a:lnTo>
                <a:lnTo>
                  <a:pt x="0" y="0"/>
                </a:lnTo>
                <a:close/>
              </a:path>
            </a:pathLst>
          </a:custGeom>
          <a:blipFill>
            <a:blip r:embed="rId2"/>
            <a:stretch>
              <a:fillRect l="0" t="0" r="0" b="0"/>
            </a:stretch>
          </a:blipFill>
        </p:spPr>
      </p:sp>
      <p:sp>
        <p:nvSpPr>
          <p:cNvPr name="Freeform 3" id="3"/>
          <p:cNvSpPr/>
          <p:nvPr/>
        </p:nvSpPr>
        <p:spPr>
          <a:xfrm flipH="false" flipV="false" rot="0">
            <a:off x="10626033" y="312050"/>
            <a:ext cx="7661967" cy="4831450"/>
          </a:xfrm>
          <a:custGeom>
            <a:avLst/>
            <a:gdLst/>
            <a:ahLst/>
            <a:cxnLst/>
            <a:rect r="r" b="b" t="t" l="l"/>
            <a:pathLst>
              <a:path h="4831450" w="7661967">
                <a:moveTo>
                  <a:pt x="0" y="0"/>
                </a:moveTo>
                <a:lnTo>
                  <a:pt x="7661967" y="0"/>
                </a:lnTo>
                <a:lnTo>
                  <a:pt x="7661967" y="4831450"/>
                </a:lnTo>
                <a:lnTo>
                  <a:pt x="0" y="4831450"/>
                </a:lnTo>
                <a:lnTo>
                  <a:pt x="0" y="0"/>
                </a:lnTo>
                <a:close/>
              </a:path>
            </a:pathLst>
          </a:custGeom>
          <a:blipFill>
            <a:blip r:embed="rId3"/>
            <a:stretch>
              <a:fillRect l="-3813" t="0" r="-65772" b="0"/>
            </a:stretch>
          </a:blipFill>
        </p:spPr>
      </p:sp>
      <p:sp>
        <p:nvSpPr>
          <p:cNvPr name="Freeform 4" id="4"/>
          <p:cNvSpPr/>
          <p:nvPr/>
        </p:nvSpPr>
        <p:spPr>
          <a:xfrm flipH="false" flipV="false" rot="0">
            <a:off x="4723842" y="3311760"/>
            <a:ext cx="5408527" cy="5249859"/>
          </a:xfrm>
          <a:custGeom>
            <a:avLst/>
            <a:gdLst/>
            <a:ahLst/>
            <a:cxnLst/>
            <a:rect r="r" b="b" t="t" l="l"/>
            <a:pathLst>
              <a:path h="5249859" w="5408527">
                <a:moveTo>
                  <a:pt x="0" y="0"/>
                </a:moveTo>
                <a:lnTo>
                  <a:pt x="5408527" y="0"/>
                </a:lnTo>
                <a:lnTo>
                  <a:pt x="5408527" y="5249858"/>
                </a:lnTo>
                <a:lnTo>
                  <a:pt x="0" y="5249858"/>
                </a:lnTo>
                <a:lnTo>
                  <a:pt x="0" y="0"/>
                </a:lnTo>
                <a:close/>
              </a:path>
            </a:pathLst>
          </a:custGeom>
          <a:blipFill>
            <a:blip r:embed="rId4"/>
            <a:stretch>
              <a:fillRect l="-82390" t="0" r="-72623" b="0"/>
            </a:stretch>
          </a:blipFill>
        </p:spPr>
      </p:sp>
      <p:sp>
        <p:nvSpPr>
          <p:cNvPr name="TextBox 5" id="5"/>
          <p:cNvSpPr txBox="true"/>
          <p:nvPr/>
        </p:nvSpPr>
        <p:spPr>
          <a:xfrm rot="0">
            <a:off x="1028700" y="1358265"/>
            <a:ext cx="5011063" cy="657225"/>
          </a:xfrm>
          <a:prstGeom prst="rect">
            <a:avLst/>
          </a:prstGeom>
        </p:spPr>
        <p:txBody>
          <a:bodyPr anchor="t" rtlCol="false" tIns="0" lIns="0" bIns="0" rIns="0">
            <a:spAutoFit/>
          </a:bodyPr>
          <a:lstStyle/>
          <a:p>
            <a:pPr>
              <a:lnSpc>
                <a:spcPts val="5040"/>
              </a:lnSpc>
            </a:pPr>
            <a:r>
              <a:rPr lang="en-US" sz="4200" spc="-84">
                <a:solidFill>
                  <a:srgbClr val="632B2B"/>
                </a:solidFill>
                <a:latin typeface="Now Medium"/>
              </a:rPr>
              <a:t>Circuit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C2B4"/>
        </a:solidFill>
      </p:bgPr>
    </p:bg>
    <p:spTree>
      <p:nvGrpSpPr>
        <p:cNvPr id="1" name=""/>
        <p:cNvGrpSpPr/>
        <p:nvPr/>
      </p:nvGrpSpPr>
      <p:grpSpPr>
        <a:xfrm>
          <a:off x="0" y="0"/>
          <a:ext cx="0" cy="0"/>
          <a:chOff x="0" y="0"/>
          <a:chExt cx="0" cy="0"/>
        </a:xfrm>
      </p:grpSpPr>
      <p:sp>
        <p:nvSpPr>
          <p:cNvPr name="Freeform 2" id="2"/>
          <p:cNvSpPr/>
          <p:nvPr/>
        </p:nvSpPr>
        <p:spPr>
          <a:xfrm flipH="false" flipV="false" rot="0">
            <a:off x="343369" y="2192449"/>
            <a:ext cx="5783222" cy="7710963"/>
          </a:xfrm>
          <a:custGeom>
            <a:avLst/>
            <a:gdLst/>
            <a:ahLst/>
            <a:cxnLst/>
            <a:rect r="r" b="b" t="t" l="l"/>
            <a:pathLst>
              <a:path h="7710963" w="5783222">
                <a:moveTo>
                  <a:pt x="0" y="0"/>
                </a:moveTo>
                <a:lnTo>
                  <a:pt x="5783222" y="0"/>
                </a:lnTo>
                <a:lnTo>
                  <a:pt x="5783222" y="7710962"/>
                </a:lnTo>
                <a:lnTo>
                  <a:pt x="0" y="7710962"/>
                </a:lnTo>
                <a:lnTo>
                  <a:pt x="0" y="0"/>
                </a:lnTo>
                <a:close/>
              </a:path>
            </a:pathLst>
          </a:custGeom>
          <a:blipFill>
            <a:blip r:embed="rId2"/>
            <a:stretch>
              <a:fillRect l="0" t="0" r="0" b="0"/>
            </a:stretch>
          </a:blipFill>
        </p:spPr>
      </p:sp>
      <p:sp>
        <p:nvSpPr>
          <p:cNvPr name="Freeform 3" id="3"/>
          <p:cNvSpPr/>
          <p:nvPr/>
        </p:nvSpPr>
        <p:spPr>
          <a:xfrm flipH="false" flipV="false" rot="0">
            <a:off x="11476078" y="2192449"/>
            <a:ext cx="5783222" cy="7710963"/>
          </a:xfrm>
          <a:custGeom>
            <a:avLst/>
            <a:gdLst/>
            <a:ahLst/>
            <a:cxnLst/>
            <a:rect r="r" b="b" t="t" l="l"/>
            <a:pathLst>
              <a:path h="7710963" w="5783222">
                <a:moveTo>
                  <a:pt x="0" y="0"/>
                </a:moveTo>
                <a:lnTo>
                  <a:pt x="5783222" y="0"/>
                </a:lnTo>
                <a:lnTo>
                  <a:pt x="5783222" y="7710962"/>
                </a:lnTo>
                <a:lnTo>
                  <a:pt x="0" y="7710962"/>
                </a:lnTo>
                <a:lnTo>
                  <a:pt x="0" y="0"/>
                </a:lnTo>
                <a:close/>
              </a:path>
            </a:pathLst>
          </a:custGeom>
          <a:blipFill>
            <a:blip r:embed="rId3"/>
            <a:stretch>
              <a:fillRect l="0" t="0" r="0" b="0"/>
            </a:stretch>
          </a:blipFill>
        </p:spPr>
      </p:sp>
      <p:sp>
        <p:nvSpPr>
          <p:cNvPr name="TextBox 4" id="4"/>
          <p:cNvSpPr txBox="true"/>
          <p:nvPr/>
        </p:nvSpPr>
        <p:spPr>
          <a:xfrm rot="0">
            <a:off x="3992421" y="238125"/>
            <a:ext cx="10303158" cy="1581150"/>
          </a:xfrm>
          <a:prstGeom prst="rect">
            <a:avLst/>
          </a:prstGeom>
        </p:spPr>
        <p:txBody>
          <a:bodyPr anchor="t" rtlCol="false" tIns="0" lIns="0" bIns="0" rIns="0">
            <a:spAutoFit/>
          </a:bodyPr>
          <a:lstStyle/>
          <a:p>
            <a:pPr algn="ctr">
              <a:lnSpc>
                <a:spcPts val="12480"/>
              </a:lnSpc>
            </a:pPr>
            <a:r>
              <a:rPr lang="en-US" sz="10400" spc="-208">
                <a:solidFill>
                  <a:srgbClr val="000000"/>
                </a:solidFill>
                <a:latin typeface="Now Heavy"/>
              </a:rPr>
              <a:t>REAL MODEL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D4A9"/>
        </a:solidFill>
      </p:bgPr>
    </p:bg>
    <p:spTree>
      <p:nvGrpSpPr>
        <p:cNvPr id="1" name=""/>
        <p:cNvGrpSpPr/>
        <p:nvPr/>
      </p:nvGrpSpPr>
      <p:grpSpPr>
        <a:xfrm>
          <a:off x="0" y="0"/>
          <a:ext cx="0" cy="0"/>
          <a:chOff x="0" y="0"/>
          <a:chExt cx="0" cy="0"/>
        </a:xfrm>
      </p:grpSpPr>
      <p:sp>
        <p:nvSpPr>
          <p:cNvPr name="Freeform 2" id="2"/>
          <p:cNvSpPr/>
          <p:nvPr/>
        </p:nvSpPr>
        <p:spPr>
          <a:xfrm flipH="false" flipV="false" rot="0">
            <a:off x="14410146" y="10287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1028700" y="530464"/>
            <a:ext cx="13381446" cy="9756536"/>
            <a:chOff x="0" y="0"/>
            <a:chExt cx="17841928" cy="13008715"/>
          </a:xfrm>
        </p:grpSpPr>
        <p:grpSp>
          <p:nvGrpSpPr>
            <p:cNvPr name="Group 4" id="4"/>
            <p:cNvGrpSpPr/>
            <p:nvPr/>
          </p:nvGrpSpPr>
          <p:grpSpPr>
            <a:xfrm rot="0">
              <a:off x="0" y="3373541"/>
              <a:ext cx="17841928" cy="9635174"/>
              <a:chOff x="0" y="0"/>
              <a:chExt cx="5237988" cy="2828670"/>
            </a:xfrm>
          </p:grpSpPr>
          <p:sp>
            <p:nvSpPr>
              <p:cNvPr name="Freeform 5" id="5"/>
              <p:cNvSpPr/>
              <p:nvPr/>
            </p:nvSpPr>
            <p:spPr>
              <a:xfrm flipH="false" flipV="false" rot="0">
                <a:off x="0" y="0"/>
                <a:ext cx="5237988" cy="2828670"/>
              </a:xfrm>
              <a:custGeom>
                <a:avLst/>
                <a:gdLst/>
                <a:ahLst/>
                <a:cxnLst/>
                <a:rect r="r" b="b" t="t" l="l"/>
                <a:pathLst>
                  <a:path h="2828670" w="5237988">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C2B4">
                  <a:alpha val="69804"/>
                </a:srgbClr>
              </a:solidFill>
            </p:spPr>
          </p:sp>
        </p:grpSp>
        <p:sp>
          <p:nvSpPr>
            <p:cNvPr name="TextBox 6" id="6"/>
            <p:cNvSpPr txBox="true"/>
            <p:nvPr/>
          </p:nvSpPr>
          <p:spPr>
            <a:xfrm rot="0">
              <a:off x="0" y="-9525"/>
              <a:ext cx="17101412" cy="1895370"/>
            </a:xfrm>
            <a:prstGeom prst="rect">
              <a:avLst/>
            </a:prstGeom>
          </p:spPr>
          <p:txBody>
            <a:bodyPr anchor="t" rtlCol="false" tIns="0" lIns="0" bIns="0" rIns="0">
              <a:spAutoFit/>
            </a:bodyPr>
            <a:lstStyle/>
            <a:p>
              <a:pPr algn="r">
                <a:lnSpc>
                  <a:spcPts val="11180"/>
                </a:lnSpc>
              </a:pPr>
              <a:r>
                <a:rPr lang="en-US" sz="9317" spc="-186">
                  <a:solidFill>
                    <a:srgbClr val="632B2B"/>
                  </a:solidFill>
                  <a:latin typeface="Now Bold"/>
                </a:rPr>
                <a:t>Future Scope       </a:t>
              </a:r>
            </a:p>
          </p:txBody>
        </p:sp>
        <p:sp>
          <p:nvSpPr>
            <p:cNvPr name="TextBox 7" id="7"/>
            <p:cNvSpPr txBox="true"/>
            <p:nvPr/>
          </p:nvSpPr>
          <p:spPr>
            <a:xfrm rot="0">
              <a:off x="1148415" y="7574943"/>
              <a:ext cx="15545099" cy="1089495"/>
            </a:xfrm>
            <a:prstGeom prst="rect">
              <a:avLst/>
            </a:prstGeom>
          </p:spPr>
          <p:txBody>
            <a:bodyPr anchor="t" rtlCol="false" tIns="0" lIns="0" bIns="0" rIns="0">
              <a:spAutoFit/>
            </a:bodyPr>
            <a:lstStyle/>
            <a:p>
              <a:pPr algn="just">
                <a:lnSpc>
                  <a:spcPts val="6987"/>
                </a:lnSpc>
              </a:pPr>
            </a:p>
          </p:txBody>
        </p:sp>
      </p:grpSp>
      <p:sp>
        <p:nvSpPr>
          <p:cNvPr name="TextBox 8" id="8"/>
          <p:cNvSpPr txBox="true"/>
          <p:nvPr/>
        </p:nvSpPr>
        <p:spPr>
          <a:xfrm rot="0">
            <a:off x="2053477" y="3602115"/>
            <a:ext cx="11331893" cy="5656185"/>
          </a:xfrm>
          <a:prstGeom prst="rect">
            <a:avLst/>
          </a:prstGeom>
        </p:spPr>
        <p:txBody>
          <a:bodyPr anchor="t" rtlCol="false" tIns="0" lIns="0" bIns="0" rIns="0">
            <a:spAutoFit/>
          </a:bodyPr>
          <a:lstStyle/>
          <a:p>
            <a:pPr algn="ctr" marL="1384056" indent="-692028" lvl="1">
              <a:lnSpc>
                <a:spcPts val="8974"/>
              </a:lnSpc>
              <a:buFont typeface="Arial"/>
              <a:buChar char="•"/>
            </a:pPr>
            <a:r>
              <a:rPr lang="en-US" sz="6410">
                <a:solidFill>
                  <a:srgbClr val="632B2B"/>
                </a:solidFill>
                <a:latin typeface="Now"/>
              </a:rPr>
              <a:t>Making the circuit compact</a:t>
            </a:r>
            <a:r>
              <a:rPr lang="en-US" sz="6410">
                <a:solidFill>
                  <a:srgbClr val="632B2B"/>
                </a:solidFill>
                <a:latin typeface="Now"/>
              </a:rPr>
              <a:t> </a:t>
            </a:r>
          </a:p>
          <a:p>
            <a:pPr algn="ctr" marL="1384056" indent="-692028" lvl="1">
              <a:lnSpc>
                <a:spcPts val="8974"/>
              </a:lnSpc>
              <a:buFont typeface="Arial"/>
              <a:buChar char="•"/>
            </a:pPr>
            <a:r>
              <a:rPr lang="en-US" sz="6410">
                <a:solidFill>
                  <a:srgbClr val="632B2B"/>
                </a:solidFill>
                <a:latin typeface="Now"/>
              </a:rPr>
              <a:t>making it wireless </a:t>
            </a:r>
          </a:p>
          <a:p>
            <a:pPr algn="ctr" marL="1384056" indent="-692028" lvl="1">
              <a:lnSpc>
                <a:spcPts val="8974"/>
              </a:lnSpc>
              <a:buFont typeface="Arial"/>
              <a:buChar char="•"/>
            </a:pPr>
            <a:r>
              <a:rPr lang="en-US" sz="6410">
                <a:solidFill>
                  <a:srgbClr val="632B2B"/>
                </a:solidFill>
                <a:latin typeface="Now"/>
              </a:rPr>
              <a:t>adding more modules</a:t>
            </a:r>
          </a:p>
          <a:p>
            <a:pPr algn="ctr" marL="1384056" indent="-692028" lvl="1">
              <a:lnSpc>
                <a:spcPts val="8974"/>
              </a:lnSpc>
              <a:buFont typeface="Arial"/>
              <a:buChar char="•"/>
            </a:pPr>
            <a:r>
              <a:rPr lang="en-US" sz="6410">
                <a:solidFill>
                  <a:srgbClr val="632B2B"/>
                </a:solidFill>
                <a:latin typeface="Now"/>
              </a:rPr>
              <a:t>making it more versatile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D4A9"/>
        </a:solidFill>
      </p:bgPr>
    </p:bg>
    <p:spTree>
      <p:nvGrpSpPr>
        <p:cNvPr id="1" name=""/>
        <p:cNvGrpSpPr/>
        <p:nvPr/>
      </p:nvGrpSpPr>
      <p:grpSpPr>
        <a:xfrm>
          <a:off x="0" y="0"/>
          <a:ext cx="0" cy="0"/>
          <a:chOff x="0" y="0"/>
          <a:chExt cx="0" cy="0"/>
        </a:xfrm>
      </p:grpSpPr>
      <p:sp>
        <p:nvSpPr>
          <p:cNvPr name="Freeform 2" id="2"/>
          <p:cNvSpPr/>
          <p:nvPr/>
        </p:nvSpPr>
        <p:spPr>
          <a:xfrm flipH="false" flipV="false" rot="0">
            <a:off x="13010769" y="1028700"/>
            <a:ext cx="4248531" cy="8229600"/>
          </a:xfrm>
          <a:custGeom>
            <a:avLst/>
            <a:gdLst/>
            <a:ahLst/>
            <a:cxnLst/>
            <a:rect r="r" b="b" t="t" l="l"/>
            <a:pathLst>
              <a:path h="8229600" w="4248531">
                <a:moveTo>
                  <a:pt x="0" y="0"/>
                </a:moveTo>
                <a:lnTo>
                  <a:pt x="4248531" y="0"/>
                </a:lnTo>
                <a:lnTo>
                  <a:pt x="424853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9923945" y="4601786"/>
            <a:ext cx="3381793" cy="4656514"/>
          </a:xfrm>
          <a:custGeom>
            <a:avLst/>
            <a:gdLst/>
            <a:ahLst/>
            <a:cxnLst/>
            <a:rect r="r" b="b" t="t" l="l"/>
            <a:pathLst>
              <a:path h="4656514" w="3381793">
                <a:moveTo>
                  <a:pt x="0" y="0"/>
                </a:moveTo>
                <a:lnTo>
                  <a:pt x="3381792" y="0"/>
                </a:lnTo>
                <a:lnTo>
                  <a:pt x="3381792" y="4656514"/>
                </a:lnTo>
                <a:lnTo>
                  <a:pt x="0" y="4656514"/>
                </a:lnTo>
                <a:lnTo>
                  <a:pt x="0" y="0"/>
                </a:lnTo>
                <a:close/>
              </a:path>
            </a:pathLst>
          </a:custGeom>
          <a:blipFill>
            <a:blip r:embed="rId3"/>
            <a:stretch>
              <a:fillRect l="0" t="0" r="0" b="0"/>
            </a:stretch>
          </a:blipFill>
        </p:spPr>
      </p:sp>
      <p:sp>
        <p:nvSpPr>
          <p:cNvPr name="Freeform 4" id="4"/>
          <p:cNvSpPr/>
          <p:nvPr/>
        </p:nvSpPr>
        <p:spPr>
          <a:xfrm flipH="false" flipV="false" rot="0">
            <a:off x="1028700" y="5143500"/>
            <a:ext cx="4197902" cy="4091875"/>
          </a:xfrm>
          <a:custGeom>
            <a:avLst/>
            <a:gdLst/>
            <a:ahLst/>
            <a:cxnLst/>
            <a:rect r="r" b="b" t="t" l="l"/>
            <a:pathLst>
              <a:path h="4091875" w="4197902">
                <a:moveTo>
                  <a:pt x="0" y="0"/>
                </a:moveTo>
                <a:lnTo>
                  <a:pt x="4197902" y="0"/>
                </a:lnTo>
                <a:lnTo>
                  <a:pt x="4197902" y="4091875"/>
                </a:lnTo>
                <a:lnTo>
                  <a:pt x="0" y="4091875"/>
                </a:lnTo>
                <a:lnTo>
                  <a:pt x="0" y="0"/>
                </a:lnTo>
                <a:close/>
              </a:path>
            </a:pathLst>
          </a:custGeom>
          <a:blipFill>
            <a:blip r:embed="rId4"/>
            <a:stretch>
              <a:fillRect l="0" t="0" r="0" b="0"/>
            </a:stretch>
          </a:blipFill>
        </p:spPr>
      </p:sp>
      <p:sp>
        <p:nvSpPr>
          <p:cNvPr name="TextBox 5" id="5"/>
          <p:cNvSpPr txBox="true"/>
          <p:nvPr/>
        </p:nvSpPr>
        <p:spPr>
          <a:xfrm rot="0">
            <a:off x="641467" y="2583468"/>
            <a:ext cx="10859811" cy="1739900"/>
          </a:xfrm>
          <a:prstGeom prst="rect">
            <a:avLst/>
          </a:prstGeom>
        </p:spPr>
        <p:txBody>
          <a:bodyPr anchor="t" rtlCol="false" tIns="0" lIns="0" bIns="0" rIns="0">
            <a:spAutoFit/>
          </a:bodyPr>
          <a:lstStyle/>
          <a:p>
            <a:pPr>
              <a:lnSpc>
                <a:spcPts val="6719"/>
              </a:lnSpc>
            </a:pPr>
            <a:r>
              <a:rPr lang="en-US" sz="4800">
                <a:solidFill>
                  <a:srgbClr val="000000"/>
                </a:solidFill>
                <a:latin typeface="Now Bold"/>
              </a:rPr>
              <a:t>Created and conceptualized by:</a:t>
            </a:r>
          </a:p>
          <a:p>
            <a:pPr marL="1122679" indent="-561340" lvl="1">
              <a:lnSpc>
                <a:spcPts val="7279"/>
              </a:lnSpc>
              <a:buFont typeface="Arial"/>
              <a:buChar char="•"/>
            </a:pPr>
            <a:r>
              <a:rPr lang="en-US" sz="5199">
                <a:solidFill>
                  <a:srgbClr val="000000"/>
                </a:solidFill>
                <a:latin typeface="Now Bold"/>
              </a:rPr>
              <a:t>Kunal Chauhan</a:t>
            </a:r>
          </a:p>
        </p:txBody>
      </p:sp>
      <p:sp>
        <p:nvSpPr>
          <p:cNvPr name="TextBox 6" id="6"/>
          <p:cNvSpPr txBox="true"/>
          <p:nvPr/>
        </p:nvSpPr>
        <p:spPr>
          <a:xfrm rot="0">
            <a:off x="4815662" y="847725"/>
            <a:ext cx="7062311" cy="1552575"/>
          </a:xfrm>
          <a:prstGeom prst="rect">
            <a:avLst/>
          </a:prstGeom>
        </p:spPr>
        <p:txBody>
          <a:bodyPr anchor="t" rtlCol="false" tIns="0" lIns="0" bIns="0" rIns="0">
            <a:spAutoFit/>
          </a:bodyPr>
          <a:lstStyle/>
          <a:p>
            <a:pPr algn="ctr">
              <a:lnSpc>
                <a:spcPts val="12599"/>
              </a:lnSpc>
            </a:pPr>
            <a:r>
              <a:rPr lang="en-US" sz="9000">
                <a:solidFill>
                  <a:srgbClr val="000000"/>
                </a:solidFill>
                <a:latin typeface="Now Bold"/>
              </a:rPr>
              <a:t>THANK YOU</a:t>
            </a:r>
          </a:p>
        </p:txBody>
      </p:sp>
      <p:sp>
        <p:nvSpPr>
          <p:cNvPr name="TextBox 7" id="7"/>
          <p:cNvSpPr txBox="true"/>
          <p:nvPr/>
        </p:nvSpPr>
        <p:spPr>
          <a:xfrm rot="0">
            <a:off x="5273855" y="7035266"/>
            <a:ext cx="4650090" cy="1310899"/>
          </a:xfrm>
          <a:prstGeom prst="rect">
            <a:avLst/>
          </a:prstGeom>
        </p:spPr>
        <p:txBody>
          <a:bodyPr anchor="t" rtlCol="false" tIns="0" lIns="0" bIns="0" rIns="0">
            <a:spAutoFit/>
          </a:bodyPr>
          <a:lstStyle/>
          <a:p>
            <a:pPr algn="ctr">
              <a:lnSpc>
                <a:spcPts val="9779"/>
              </a:lnSpc>
            </a:pPr>
            <a:r>
              <a:rPr lang="en-US" sz="9313" u="sng">
                <a:solidFill>
                  <a:srgbClr val="6995AD"/>
                </a:solidFill>
                <a:latin typeface="Selima"/>
                <a:hlinkClick r:id="rId5" tooltip="https://github.com/Kunal-Chauhan7/Gesture-Based-controller-Glove"/>
              </a:rPr>
              <a:t>Repo link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4A9"/>
        </a:solidFill>
      </p:bgPr>
    </p:bg>
    <p:spTree>
      <p:nvGrpSpPr>
        <p:cNvPr id="1" name=""/>
        <p:cNvGrpSpPr/>
        <p:nvPr/>
      </p:nvGrpSpPr>
      <p:grpSpPr>
        <a:xfrm>
          <a:off x="0" y="0"/>
          <a:ext cx="0" cy="0"/>
          <a:chOff x="0" y="0"/>
          <a:chExt cx="0" cy="0"/>
        </a:xfrm>
      </p:grpSpPr>
      <p:sp>
        <p:nvSpPr>
          <p:cNvPr name="Freeform 2" id="2"/>
          <p:cNvSpPr/>
          <p:nvPr/>
        </p:nvSpPr>
        <p:spPr>
          <a:xfrm flipH="false" flipV="false" rot="0">
            <a:off x="13535406" y="1028700"/>
            <a:ext cx="3723894" cy="8229600"/>
          </a:xfrm>
          <a:custGeom>
            <a:avLst/>
            <a:gdLst/>
            <a:ahLst/>
            <a:cxnLst/>
            <a:rect r="r" b="b" t="t" l="l"/>
            <a:pathLst>
              <a:path h="8229600" w="3723894">
                <a:moveTo>
                  <a:pt x="0" y="0"/>
                </a:moveTo>
                <a:lnTo>
                  <a:pt x="3723894" y="0"/>
                </a:lnTo>
                <a:lnTo>
                  <a:pt x="3723894"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3085866" y="4337964"/>
            <a:ext cx="6973781" cy="1611072"/>
            <a:chOff x="0" y="0"/>
            <a:chExt cx="2544054" cy="587723"/>
          </a:xfrm>
        </p:grpSpPr>
        <p:sp>
          <p:nvSpPr>
            <p:cNvPr name="Freeform 4" id="4"/>
            <p:cNvSpPr/>
            <p:nvPr/>
          </p:nvSpPr>
          <p:spPr>
            <a:xfrm flipH="false" flipV="false" rot="0">
              <a:off x="0" y="0"/>
              <a:ext cx="2544054" cy="587723"/>
            </a:xfrm>
            <a:custGeom>
              <a:avLst/>
              <a:gdLst/>
              <a:ahLst/>
              <a:cxnLst/>
              <a:rect r="r" b="b" t="t" l="l"/>
              <a:pathLst>
                <a:path h="587723" w="2544054">
                  <a:moveTo>
                    <a:pt x="0" y="0"/>
                  </a:moveTo>
                  <a:lnTo>
                    <a:pt x="2544054" y="0"/>
                  </a:lnTo>
                  <a:lnTo>
                    <a:pt x="2544054" y="587723"/>
                  </a:lnTo>
                  <a:lnTo>
                    <a:pt x="0" y="587723"/>
                  </a:lnTo>
                  <a:close/>
                </a:path>
              </a:pathLst>
            </a:custGeom>
            <a:solidFill>
              <a:srgbClr val="FFC2B4"/>
            </a:solidFill>
          </p:spPr>
        </p:sp>
      </p:grpSp>
      <p:grpSp>
        <p:nvGrpSpPr>
          <p:cNvPr name="Group 5" id="5"/>
          <p:cNvGrpSpPr/>
          <p:nvPr/>
        </p:nvGrpSpPr>
        <p:grpSpPr>
          <a:xfrm rot="0">
            <a:off x="3085866" y="1194973"/>
            <a:ext cx="6973781" cy="1611072"/>
            <a:chOff x="0" y="0"/>
            <a:chExt cx="2544054" cy="587723"/>
          </a:xfrm>
        </p:grpSpPr>
        <p:sp>
          <p:nvSpPr>
            <p:cNvPr name="Freeform 6" id="6"/>
            <p:cNvSpPr/>
            <p:nvPr/>
          </p:nvSpPr>
          <p:spPr>
            <a:xfrm flipH="false" flipV="false" rot="0">
              <a:off x="0" y="0"/>
              <a:ext cx="2544054" cy="587723"/>
            </a:xfrm>
            <a:custGeom>
              <a:avLst/>
              <a:gdLst/>
              <a:ahLst/>
              <a:cxnLst/>
              <a:rect r="r" b="b" t="t" l="l"/>
              <a:pathLst>
                <a:path h="587723" w="2544054">
                  <a:moveTo>
                    <a:pt x="0" y="0"/>
                  </a:moveTo>
                  <a:lnTo>
                    <a:pt x="2544054" y="0"/>
                  </a:lnTo>
                  <a:lnTo>
                    <a:pt x="2544054" y="587723"/>
                  </a:lnTo>
                  <a:lnTo>
                    <a:pt x="0" y="587723"/>
                  </a:lnTo>
                  <a:close/>
                </a:path>
              </a:pathLst>
            </a:custGeom>
            <a:solidFill>
              <a:srgbClr val="FFC2B4"/>
            </a:solidFill>
          </p:spPr>
        </p:sp>
      </p:grpSp>
      <p:grpSp>
        <p:nvGrpSpPr>
          <p:cNvPr name="Group 7" id="7"/>
          <p:cNvGrpSpPr/>
          <p:nvPr/>
        </p:nvGrpSpPr>
        <p:grpSpPr>
          <a:xfrm rot="0">
            <a:off x="3014428" y="7377404"/>
            <a:ext cx="6973781" cy="1611072"/>
            <a:chOff x="0" y="0"/>
            <a:chExt cx="2544054" cy="587723"/>
          </a:xfrm>
        </p:grpSpPr>
        <p:sp>
          <p:nvSpPr>
            <p:cNvPr name="Freeform 8" id="8"/>
            <p:cNvSpPr/>
            <p:nvPr/>
          </p:nvSpPr>
          <p:spPr>
            <a:xfrm flipH="false" flipV="false" rot="0">
              <a:off x="0" y="0"/>
              <a:ext cx="2544054" cy="587723"/>
            </a:xfrm>
            <a:custGeom>
              <a:avLst/>
              <a:gdLst/>
              <a:ahLst/>
              <a:cxnLst/>
              <a:rect r="r" b="b" t="t" l="l"/>
              <a:pathLst>
                <a:path h="587723" w="2544054">
                  <a:moveTo>
                    <a:pt x="0" y="0"/>
                  </a:moveTo>
                  <a:lnTo>
                    <a:pt x="2544054" y="0"/>
                  </a:lnTo>
                  <a:lnTo>
                    <a:pt x="2544054" y="587723"/>
                  </a:lnTo>
                  <a:lnTo>
                    <a:pt x="0" y="587723"/>
                  </a:lnTo>
                  <a:close/>
                </a:path>
              </a:pathLst>
            </a:custGeom>
            <a:solidFill>
              <a:srgbClr val="FFC2B4"/>
            </a:solidFill>
          </p:spPr>
        </p:sp>
      </p:grpSp>
      <p:sp>
        <p:nvSpPr>
          <p:cNvPr name="AutoShape 9" id="9"/>
          <p:cNvSpPr/>
          <p:nvPr/>
        </p:nvSpPr>
        <p:spPr>
          <a:xfrm rot="5400000">
            <a:off x="5881049" y="3450127"/>
            <a:ext cx="1335789" cy="0"/>
          </a:xfrm>
          <a:prstGeom prst="line">
            <a:avLst/>
          </a:prstGeom>
          <a:ln cap="flat" w="47625">
            <a:solidFill>
              <a:srgbClr val="000000"/>
            </a:solidFill>
            <a:prstDash val="solid"/>
            <a:headEnd type="none" len="sm" w="sm"/>
            <a:tailEnd type="arrow" len="sm" w="med"/>
          </a:ln>
        </p:spPr>
      </p:sp>
      <p:sp>
        <p:nvSpPr>
          <p:cNvPr name="AutoShape 10" id="10"/>
          <p:cNvSpPr/>
          <p:nvPr/>
        </p:nvSpPr>
        <p:spPr>
          <a:xfrm rot="5400000">
            <a:off x="5904862" y="6593118"/>
            <a:ext cx="1335789" cy="0"/>
          </a:xfrm>
          <a:prstGeom prst="line">
            <a:avLst/>
          </a:prstGeom>
          <a:ln cap="flat" w="47625">
            <a:solidFill>
              <a:srgbClr val="000000"/>
            </a:solidFill>
            <a:prstDash val="solid"/>
            <a:headEnd type="none" len="sm" w="sm"/>
            <a:tailEnd type="arrow" len="sm" w="med"/>
          </a:ln>
        </p:spPr>
      </p:sp>
      <p:sp>
        <p:nvSpPr>
          <p:cNvPr name="TextBox 11" id="11"/>
          <p:cNvSpPr txBox="true"/>
          <p:nvPr/>
        </p:nvSpPr>
        <p:spPr>
          <a:xfrm rot="0">
            <a:off x="4905658" y="1499811"/>
            <a:ext cx="3191321" cy="906145"/>
          </a:xfrm>
          <a:prstGeom prst="rect">
            <a:avLst/>
          </a:prstGeom>
        </p:spPr>
        <p:txBody>
          <a:bodyPr anchor="t" rtlCol="false" tIns="0" lIns="0" bIns="0" rIns="0">
            <a:spAutoFit/>
          </a:bodyPr>
          <a:lstStyle/>
          <a:p>
            <a:pPr algn="ctr">
              <a:lnSpc>
                <a:spcPts val="7279"/>
              </a:lnSpc>
            </a:pPr>
            <a:r>
              <a:rPr lang="en-US" sz="5199">
                <a:solidFill>
                  <a:srgbClr val="000000"/>
                </a:solidFill>
                <a:latin typeface="Now Bold"/>
              </a:rPr>
              <a:t>mpu6050</a:t>
            </a:r>
          </a:p>
        </p:txBody>
      </p:sp>
      <p:sp>
        <p:nvSpPr>
          <p:cNvPr name="TextBox 12" id="12"/>
          <p:cNvSpPr txBox="true"/>
          <p:nvPr/>
        </p:nvSpPr>
        <p:spPr>
          <a:xfrm rot="0">
            <a:off x="5427226" y="4711187"/>
            <a:ext cx="2148185" cy="688975"/>
          </a:xfrm>
          <a:prstGeom prst="rect">
            <a:avLst/>
          </a:prstGeom>
        </p:spPr>
        <p:txBody>
          <a:bodyPr anchor="t" rtlCol="false" tIns="0" lIns="0" bIns="0" rIns="0">
            <a:spAutoFit/>
          </a:bodyPr>
          <a:lstStyle/>
          <a:p>
            <a:pPr algn="ctr">
              <a:lnSpc>
                <a:spcPts val="5599"/>
              </a:lnSpc>
            </a:pPr>
            <a:r>
              <a:rPr lang="en-US" sz="3999">
                <a:solidFill>
                  <a:srgbClr val="000000"/>
                </a:solidFill>
                <a:latin typeface="Now Bold"/>
              </a:rPr>
              <a:t>Arduino </a:t>
            </a:r>
          </a:p>
        </p:txBody>
      </p:sp>
      <p:sp>
        <p:nvSpPr>
          <p:cNvPr name="TextBox 13" id="13"/>
          <p:cNvSpPr txBox="true"/>
          <p:nvPr/>
        </p:nvSpPr>
        <p:spPr>
          <a:xfrm rot="0">
            <a:off x="4823579" y="7424796"/>
            <a:ext cx="3498354" cy="715624"/>
          </a:xfrm>
          <a:prstGeom prst="rect">
            <a:avLst/>
          </a:prstGeom>
        </p:spPr>
        <p:txBody>
          <a:bodyPr anchor="t" rtlCol="false" tIns="0" lIns="0" bIns="0" rIns="0">
            <a:spAutoFit/>
          </a:bodyPr>
          <a:lstStyle/>
          <a:p>
            <a:pPr algn="ctr">
              <a:lnSpc>
                <a:spcPts val="5706"/>
              </a:lnSpc>
            </a:pPr>
            <a:r>
              <a:rPr lang="en-US" sz="4075">
                <a:solidFill>
                  <a:srgbClr val="000000"/>
                </a:solidFill>
                <a:latin typeface="Now Bold"/>
              </a:rPr>
              <a:t>Python Script</a:t>
            </a:r>
          </a:p>
        </p:txBody>
      </p:sp>
      <p:sp>
        <p:nvSpPr>
          <p:cNvPr name="TextBox 14" id="14"/>
          <p:cNvSpPr txBox="true"/>
          <p:nvPr/>
        </p:nvSpPr>
        <p:spPr>
          <a:xfrm rot="-5400000">
            <a:off x="-1783278" y="4223702"/>
            <a:ext cx="6987302" cy="1839595"/>
          </a:xfrm>
          <a:prstGeom prst="rect">
            <a:avLst/>
          </a:prstGeom>
        </p:spPr>
        <p:txBody>
          <a:bodyPr anchor="t" rtlCol="false" tIns="0" lIns="0" bIns="0" rIns="0">
            <a:spAutoFit/>
          </a:bodyPr>
          <a:lstStyle/>
          <a:p>
            <a:pPr algn="ctr">
              <a:lnSpc>
                <a:spcPts val="7279"/>
              </a:lnSpc>
            </a:pPr>
            <a:r>
              <a:rPr lang="en-US" sz="5199">
                <a:solidFill>
                  <a:srgbClr val="000000"/>
                </a:solidFill>
                <a:latin typeface="Now Bold"/>
              </a:rPr>
              <a:t>FLOW OF INSTRUCTION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C2B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289632"/>
            <a:ext cx="5951639" cy="9618810"/>
          </a:xfrm>
          <a:custGeom>
            <a:avLst/>
            <a:gdLst/>
            <a:ahLst/>
            <a:cxnLst/>
            <a:rect r="r" b="b" t="t" l="l"/>
            <a:pathLst>
              <a:path h="9618810" w="5951639">
                <a:moveTo>
                  <a:pt x="0" y="0"/>
                </a:moveTo>
                <a:lnTo>
                  <a:pt x="5951639" y="0"/>
                </a:lnTo>
                <a:lnTo>
                  <a:pt x="5951639" y="9618810"/>
                </a:lnTo>
                <a:lnTo>
                  <a:pt x="0" y="9618810"/>
                </a:lnTo>
                <a:lnTo>
                  <a:pt x="0" y="0"/>
                </a:lnTo>
                <a:close/>
              </a:path>
            </a:pathLst>
          </a:custGeom>
          <a:blipFill>
            <a:blip r:embed="rId2"/>
            <a:stretch>
              <a:fillRect l="0" t="0" r="0" b="0"/>
            </a:stretch>
          </a:blipFill>
        </p:spPr>
      </p:sp>
      <p:grpSp>
        <p:nvGrpSpPr>
          <p:cNvPr name="Group 3" id="3"/>
          <p:cNvGrpSpPr/>
          <p:nvPr/>
        </p:nvGrpSpPr>
        <p:grpSpPr>
          <a:xfrm rot="0">
            <a:off x="7823480" y="1669851"/>
            <a:ext cx="9435820" cy="6947297"/>
            <a:chOff x="0" y="0"/>
            <a:chExt cx="12581093" cy="9263063"/>
          </a:xfrm>
        </p:grpSpPr>
        <p:grpSp>
          <p:nvGrpSpPr>
            <p:cNvPr name="Group 4" id="4"/>
            <p:cNvGrpSpPr/>
            <p:nvPr/>
          </p:nvGrpSpPr>
          <p:grpSpPr>
            <a:xfrm rot="0">
              <a:off x="0" y="2468897"/>
              <a:ext cx="12581093" cy="6794166"/>
              <a:chOff x="0" y="0"/>
              <a:chExt cx="5237988" cy="2828670"/>
            </a:xfrm>
          </p:grpSpPr>
          <p:sp>
            <p:nvSpPr>
              <p:cNvPr name="Freeform 5" id="5"/>
              <p:cNvSpPr/>
              <p:nvPr/>
            </p:nvSpPr>
            <p:spPr>
              <a:xfrm flipH="false" flipV="false" rot="0">
                <a:off x="0" y="0"/>
                <a:ext cx="5237988" cy="2828670"/>
              </a:xfrm>
              <a:custGeom>
                <a:avLst/>
                <a:gdLst/>
                <a:ahLst/>
                <a:cxnLst/>
                <a:rect r="r" b="b" t="t" l="l"/>
                <a:pathLst>
                  <a:path h="2828670" w="5237988">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name="TextBox 6" id="6"/>
            <p:cNvSpPr txBox="true"/>
            <p:nvPr/>
          </p:nvSpPr>
          <p:spPr>
            <a:xfrm rot="0">
              <a:off x="0" y="9525"/>
              <a:ext cx="12058924" cy="1410335"/>
            </a:xfrm>
            <a:prstGeom prst="rect">
              <a:avLst/>
            </a:prstGeom>
          </p:spPr>
          <p:txBody>
            <a:bodyPr anchor="t" rtlCol="false" tIns="0" lIns="0" bIns="0" rIns="0">
              <a:spAutoFit/>
            </a:bodyPr>
            <a:lstStyle/>
            <a:p>
              <a:pPr algn="r">
                <a:lnSpc>
                  <a:spcPts val="8399"/>
                </a:lnSpc>
              </a:pPr>
              <a:r>
                <a:rPr lang="en-US" sz="6999" spc="-139">
                  <a:solidFill>
                    <a:srgbClr val="632B2B"/>
                  </a:solidFill>
                  <a:latin typeface="Now Medium"/>
                </a:rPr>
                <a:t>INTRODUCTION</a:t>
              </a:r>
            </a:p>
          </p:txBody>
        </p:sp>
        <p:sp>
          <p:nvSpPr>
            <p:cNvPr name="TextBox 7" id="7"/>
            <p:cNvSpPr txBox="true"/>
            <p:nvPr/>
          </p:nvSpPr>
          <p:spPr>
            <a:xfrm rot="0">
              <a:off x="809795" y="2715110"/>
              <a:ext cx="10961503" cy="6225540"/>
            </a:xfrm>
            <a:prstGeom prst="rect">
              <a:avLst/>
            </a:prstGeom>
          </p:spPr>
          <p:txBody>
            <a:bodyPr anchor="t" rtlCol="false" tIns="0" lIns="0" bIns="0" rIns="0">
              <a:spAutoFit/>
            </a:bodyPr>
            <a:lstStyle/>
            <a:p>
              <a:pPr algn="just">
                <a:lnSpc>
                  <a:spcPts val="4050"/>
                </a:lnSpc>
              </a:pPr>
              <a:r>
                <a:rPr lang="en-US" sz="2700">
                  <a:solidFill>
                    <a:srgbClr val="632B2B"/>
                  </a:solidFill>
                  <a:latin typeface="Now Medium"/>
                </a:rPr>
                <a:t>The Gesture-Based Controller Glove harnesses the power of Arduino Uno, a versatile microcontroller board, and the MPU6050, a 6-axis accelerometer and gyroscope module, to enable users to control digital devices using natural hand movements. This glove serves as a bridge between humans and machines, providing an intuitive and seamless means of communication.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3E2"/>
        </a:solidFill>
      </p:bgPr>
    </p:bg>
    <p:spTree>
      <p:nvGrpSpPr>
        <p:cNvPr id="1" name=""/>
        <p:cNvGrpSpPr/>
        <p:nvPr/>
      </p:nvGrpSpPr>
      <p:grpSpPr>
        <a:xfrm>
          <a:off x="0" y="0"/>
          <a:ext cx="0" cy="0"/>
          <a:chOff x="0" y="0"/>
          <a:chExt cx="0" cy="0"/>
        </a:xfrm>
      </p:grpSpPr>
      <p:sp>
        <p:nvSpPr>
          <p:cNvPr name="TextBox 2" id="2"/>
          <p:cNvSpPr txBox="true"/>
          <p:nvPr/>
        </p:nvSpPr>
        <p:spPr>
          <a:xfrm rot="0">
            <a:off x="6156525" y="-869950"/>
            <a:ext cx="11453029" cy="11922125"/>
          </a:xfrm>
          <a:prstGeom prst="rect">
            <a:avLst/>
          </a:prstGeom>
        </p:spPr>
        <p:txBody>
          <a:bodyPr anchor="t" rtlCol="false" tIns="0" lIns="0" bIns="0" rIns="0">
            <a:spAutoFit/>
          </a:bodyPr>
          <a:lstStyle/>
          <a:p>
            <a:pPr algn="ctr">
              <a:lnSpc>
                <a:spcPts val="7279"/>
              </a:lnSpc>
            </a:pPr>
          </a:p>
          <a:p>
            <a:pPr algn="just">
              <a:lnSpc>
                <a:spcPts val="6720"/>
              </a:lnSpc>
            </a:pPr>
            <a:r>
              <a:rPr lang="en-US" sz="4800">
                <a:solidFill>
                  <a:srgbClr val="000000"/>
                </a:solidFill>
                <a:latin typeface="Now Medium"/>
              </a:rPr>
              <a:t>The MPU6050 sensor, with its precise motion tracking capabilities, captures the orientation and acceleration of the hand in real-time. The Arduino Uno, acting as the brain of the system, processes this data and translates it into meaningful commands that can be understood by various devices. With this glove, users can interact with computers, virtual reality environments, robotic systems, and more, all through simple hand gestures.</a:t>
            </a:r>
          </a:p>
        </p:txBody>
      </p:sp>
      <p:sp>
        <p:nvSpPr>
          <p:cNvPr name="Freeform 3" id="3"/>
          <p:cNvSpPr/>
          <p:nvPr/>
        </p:nvSpPr>
        <p:spPr>
          <a:xfrm flipH="false" flipV="false" rot="0">
            <a:off x="1028700" y="1756836"/>
            <a:ext cx="4053078" cy="8229600"/>
          </a:xfrm>
          <a:custGeom>
            <a:avLst/>
            <a:gdLst/>
            <a:ahLst/>
            <a:cxnLst/>
            <a:rect r="r" b="b" t="t" l="l"/>
            <a:pathLst>
              <a:path h="8229600" w="4053078">
                <a:moveTo>
                  <a:pt x="0" y="0"/>
                </a:moveTo>
                <a:lnTo>
                  <a:pt x="4053078" y="0"/>
                </a:lnTo>
                <a:lnTo>
                  <a:pt x="4053078" y="8229600"/>
                </a:lnTo>
                <a:lnTo>
                  <a:pt x="0" y="8229600"/>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D4A9"/>
        </a:solidFill>
      </p:bgPr>
    </p:bg>
    <p:spTree>
      <p:nvGrpSpPr>
        <p:cNvPr id="1" name=""/>
        <p:cNvGrpSpPr/>
        <p:nvPr/>
      </p:nvGrpSpPr>
      <p:grpSpPr>
        <a:xfrm>
          <a:off x="0" y="0"/>
          <a:ext cx="0" cy="0"/>
          <a:chOff x="0" y="0"/>
          <a:chExt cx="0" cy="0"/>
        </a:xfrm>
      </p:grpSpPr>
      <p:grpSp>
        <p:nvGrpSpPr>
          <p:cNvPr name="Group 2" id="2"/>
          <p:cNvGrpSpPr/>
          <p:nvPr/>
        </p:nvGrpSpPr>
        <p:grpSpPr>
          <a:xfrm rot="0">
            <a:off x="1028700" y="1357417"/>
            <a:ext cx="9949233" cy="7572165"/>
            <a:chOff x="0" y="0"/>
            <a:chExt cx="13265644" cy="10096220"/>
          </a:xfrm>
        </p:grpSpPr>
        <p:grpSp>
          <p:nvGrpSpPr>
            <p:cNvPr name="Group 3" id="3"/>
            <p:cNvGrpSpPr/>
            <p:nvPr/>
          </p:nvGrpSpPr>
          <p:grpSpPr>
            <a:xfrm rot="0">
              <a:off x="0" y="2932376"/>
              <a:ext cx="13265644" cy="7163844"/>
              <a:chOff x="0" y="0"/>
              <a:chExt cx="5237988" cy="2828670"/>
            </a:xfrm>
          </p:grpSpPr>
          <p:sp>
            <p:nvSpPr>
              <p:cNvPr name="Freeform 4" id="4"/>
              <p:cNvSpPr/>
              <p:nvPr/>
            </p:nvSpPr>
            <p:spPr>
              <a:xfrm flipH="false" flipV="false" rot="0">
                <a:off x="0" y="0"/>
                <a:ext cx="5237988" cy="2828670"/>
              </a:xfrm>
              <a:custGeom>
                <a:avLst/>
                <a:gdLst/>
                <a:ahLst/>
                <a:cxnLst/>
                <a:rect r="r" b="b" t="t" l="l"/>
                <a:pathLst>
                  <a:path h="2828670" w="5237988">
                    <a:moveTo>
                      <a:pt x="5113528" y="2828670"/>
                    </a:moveTo>
                    <a:lnTo>
                      <a:pt x="124460" y="2828670"/>
                    </a:lnTo>
                    <a:cubicBezTo>
                      <a:pt x="55880" y="2828670"/>
                      <a:pt x="0" y="2772790"/>
                      <a:pt x="0" y="2704210"/>
                    </a:cubicBezTo>
                    <a:lnTo>
                      <a:pt x="0" y="124460"/>
                    </a:lnTo>
                    <a:cubicBezTo>
                      <a:pt x="0" y="55880"/>
                      <a:pt x="55880" y="0"/>
                      <a:pt x="124460" y="0"/>
                    </a:cubicBezTo>
                    <a:lnTo>
                      <a:pt x="5113528" y="0"/>
                    </a:lnTo>
                    <a:cubicBezTo>
                      <a:pt x="5182108" y="0"/>
                      <a:pt x="5237988" y="55880"/>
                      <a:pt x="5237988" y="124460"/>
                    </a:cubicBezTo>
                    <a:lnTo>
                      <a:pt x="5237988" y="2704210"/>
                    </a:lnTo>
                    <a:cubicBezTo>
                      <a:pt x="5237988" y="2772790"/>
                      <a:pt x="5182108" y="2828670"/>
                      <a:pt x="5113528" y="2828670"/>
                    </a:cubicBezTo>
                    <a:close/>
                  </a:path>
                </a:pathLst>
              </a:custGeom>
              <a:solidFill>
                <a:srgbClr val="FFF3E2">
                  <a:alpha val="69804"/>
                </a:srgbClr>
              </a:solidFill>
            </p:spPr>
          </p:sp>
        </p:grpSp>
        <p:sp>
          <p:nvSpPr>
            <p:cNvPr name="TextBox 5" id="5"/>
            <p:cNvSpPr txBox="true"/>
            <p:nvPr/>
          </p:nvSpPr>
          <p:spPr>
            <a:xfrm rot="0">
              <a:off x="0" y="-9525"/>
              <a:ext cx="12715063" cy="1835785"/>
            </a:xfrm>
            <a:prstGeom prst="rect">
              <a:avLst/>
            </a:prstGeom>
          </p:spPr>
          <p:txBody>
            <a:bodyPr anchor="t" rtlCol="false" tIns="0" lIns="0" bIns="0" rIns="0">
              <a:spAutoFit/>
            </a:bodyPr>
            <a:lstStyle/>
            <a:p>
              <a:pPr algn="just">
                <a:lnSpc>
                  <a:spcPts val="10799"/>
                </a:lnSpc>
              </a:pPr>
              <a:r>
                <a:rPr lang="en-US" sz="8999" spc="-179">
                  <a:solidFill>
                    <a:srgbClr val="632B2B"/>
                  </a:solidFill>
                  <a:latin typeface="Now Medium"/>
                </a:rPr>
                <a:t>AIM</a:t>
              </a:r>
            </a:p>
          </p:txBody>
        </p:sp>
        <p:sp>
          <p:nvSpPr>
            <p:cNvPr name="TextBox 6" id="6"/>
            <p:cNvSpPr txBox="true"/>
            <p:nvPr/>
          </p:nvSpPr>
          <p:spPr>
            <a:xfrm rot="0">
              <a:off x="853857" y="6034238"/>
              <a:ext cx="11557930" cy="845820"/>
            </a:xfrm>
            <a:prstGeom prst="rect">
              <a:avLst/>
            </a:prstGeom>
          </p:spPr>
          <p:txBody>
            <a:bodyPr anchor="t" rtlCol="false" tIns="0" lIns="0" bIns="0" rIns="0">
              <a:spAutoFit/>
            </a:bodyPr>
            <a:lstStyle/>
            <a:p>
              <a:pPr algn="just">
                <a:lnSpc>
                  <a:spcPts val="5400"/>
                </a:lnSpc>
              </a:pPr>
            </a:p>
          </p:txBody>
        </p:sp>
      </p:grpSp>
      <p:sp>
        <p:nvSpPr>
          <p:cNvPr name="Freeform 7" id="7"/>
          <p:cNvSpPr/>
          <p:nvPr/>
        </p:nvSpPr>
        <p:spPr>
          <a:xfrm flipH="false" flipV="false" rot="0">
            <a:off x="11807190" y="1028700"/>
            <a:ext cx="5452110" cy="8229600"/>
          </a:xfrm>
          <a:custGeom>
            <a:avLst/>
            <a:gdLst/>
            <a:ahLst/>
            <a:cxnLst/>
            <a:rect r="r" b="b" t="t" l="l"/>
            <a:pathLst>
              <a:path h="8229600" w="5452110">
                <a:moveTo>
                  <a:pt x="0" y="0"/>
                </a:moveTo>
                <a:lnTo>
                  <a:pt x="5452110" y="0"/>
                </a:lnTo>
                <a:lnTo>
                  <a:pt x="5452110" y="8229600"/>
                </a:lnTo>
                <a:lnTo>
                  <a:pt x="0" y="8229600"/>
                </a:lnTo>
                <a:lnTo>
                  <a:pt x="0" y="0"/>
                </a:lnTo>
                <a:close/>
              </a:path>
            </a:pathLst>
          </a:custGeom>
          <a:blipFill>
            <a:blip r:embed="rId2"/>
            <a:stretch>
              <a:fillRect l="0" t="0" r="0" b="0"/>
            </a:stretch>
          </a:blipFill>
        </p:spPr>
      </p:sp>
      <p:sp>
        <p:nvSpPr>
          <p:cNvPr name="TextBox 8" id="8"/>
          <p:cNvSpPr txBox="true"/>
          <p:nvPr/>
        </p:nvSpPr>
        <p:spPr>
          <a:xfrm rot="0">
            <a:off x="1582043" y="4832467"/>
            <a:ext cx="8842547" cy="3777615"/>
          </a:xfrm>
          <a:prstGeom prst="rect">
            <a:avLst/>
          </a:prstGeom>
        </p:spPr>
        <p:txBody>
          <a:bodyPr anchor="t" rtlCol="false" tIns="0" lIns="0" bIns="0" rIns="0">
            <a:spAutoFit/>
          </a:bodyPr>
          <a:lstStyle/>
          <a:p>
            <a:pPr algn="just">
              <a:lnSpc>
                <a:spcPts val="7559"/>
              </a:lnSpc>
            </a:pPr>
            <a:r>
              <a:rPr lang="en-US" sz="5399">
                <a:solidFill>
                  <a:srgbClr val="632B2B"/>
                </a:solidFill>
                <a:latin typeface="Now"/>
              </a:rPr>
              <a:t>To make Gesture based Controller glove uding Arduino and mpu6050 Bluetooth Module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3E2"/>
        </a:solidFill>
      </p:bgPr>
    </p:bg>
    <p:spTree>
      <p:nvGrpSpPr>
        <p:cNvPr id="1" name=""/>
        <p:cNvGrpSpPr/>
        <p:nvPr/>
      </p:nvGrpSpPr>
      <p:grpSpPr>
        <a:xfrm>
          <a:off x="0" y="0"/>
          <a:ext cx="0" cy="0"/>
          <a:chOff x="0" y="0"/>
          <a:chExt cx="0" cy="0"/>
        </a:xfrm>
      </p:grpSpPr>
      <p:sp>
        <p:nvSpPr>
          <p:cNvPr name="Freeform 2" id="2"/>
          <p:cNvSpPr/>
          <p:nvPr/>
        </p:nvSpPr>
        <p:spPr>
          <a:xfrm flipH="false" flipV="false" rot="0">
            <a:off x="13257993" y="1462581"/>
            <a:ext cx="4492283" cy="7795719"/>
          </a:xfrm>
          <a:custGeom>
            <a:avLst/>
            <a:gdLst/>
            <a:ahLst/>
            <a:cxnLst/>
            <a:rect r="r" b="b" t="t" l="l"/>
            <a:pathLst>
              <a:path h="7795719" w="4492283">
                <a:moveTo>
                  <a:pt x="0" y="0"/>
                </a:moveTo>
                <a:lnTo>
                  <a:pt x="4492284" y="0"/>
                </a:lnTo>
                <a:lnTo>
                  <a:pt x="4492284" y="7795719"/>
                </a:lnTo>
                <a:lnTo>
                  <a:pt x="0" y="7795719"/>
                </a:lnTo>
                <a:lnTo>
                  <a:pt x="0" y="0"/>
                </a:lnTo>
                <a:close/>
              </a:path>
            </a:pathLst>
          </a:custGeom>
          <a:blipFill>
            <a:blip r:embed="rId2"/>
            <a:stretch>
              <a:fillRect l="0" t="0" r="0" b="0"/>
            </a:stretch>
          </a:blipFill>
        </p:spPr>
      </p:sp>
      <p:sp>
        <p:nvSpPr>
          <p:cNvPr name="TextBox 3" id="3"/>
          <p:cNvSpPr txBox="true"/>
          <p:nvPr/>
        </p:nvSpPr>
        <p:spPr>
          <a:xfrm rot="0">
            <a:off x="6227972" y="2856937"/>
            <a:ext cx="4594911" cy="700480"/>
          </a:xfrm>
          <a:prstGeom prst="rect">
            <a:avLst/>
          </a:prstGeom>
        </p:spPr>
        <p:txBody>
          <a:bodyPr anchor="t" rtlCol="false" tIns="0" lIns="0" bIns="0" rIns="0">
            <a:spAutoFit/>
          </a:bodyPr>
          <a:lstStyle/>
          <a:p>
            <a:pPr algn="just" marL="0" indent="0" lvl="0">
              <a:lnSpc>
                <a:spcPts val="5769"/>
              </a:lnSpc>
              <a:spcBef>
                <a:spcPct val="0"/>
              </a:spcBef>
            </a:pPr>
            <a:r>
              <a:rPr lang="en-US" sz="3846">
                <a:solidFill>
                  <a:srgbClr val="632B2B"/>
                </a:solidFill>
                <a:latin typeface="Now Medium"/>
              </a:rPr>
              <a:t> </a:t>
            </a:r>
          </a:p>
        </p:txBody>
      </p:sp>
      <p:grpSp>
        <p:nvGrpSpPr>
          <p:cNvPr name="Group 4" id="4"/>
          <p:cNvGrpSpPr/>
          <p:nvPr/>
        </p:nvGrpSpPr>
        <p:grpSpPr>
          <a:xfrm rot="0">
            <a:off x="1791513" y="6230369"/>
            <a:ext cx="6505265" cy="3633094"/>
            <a:chOff x="0" y="0"/>
            <a:chExt cx="5499842" cy="3071580"/>
          </a:xfrm>
        </p:grpSpPr>
        <p:sp>
          <p:nvSpPr>
            <p:cNvPr name="Freeform 5" id="5"/>
            <p:cNvSpPr/>
            <p:nvPr/>
          </p:nvSpPr>
          <p:spPr>
            <a:xfrm flipH="false" flipV="false" rot="0">
              <a:off x="0" y="0"/>
              <a:ext cx="5499842" cy="3071580"/>
            </a:xfrm>
            <a:custGeom>
              <a:avLst/>
              <a:gdLst/>
              <a:ahLst/>
              <a:cxnLst/>
              <a:rect r="r" b="b" t="t" l="l"/>
              <a:pathLst>
                <a:path h="3071580" w="5499842">
                  <a:moveTo>
                    <a:pt x="5375382" y="3071580"/>
                  </a:moveTo>
                  <a:lnTo>
                    <a:pt x="124460" y="3071580"/>
                  </a:lnTo>
                  <a:cubicBezTo>
                    <a:pt x="55880" y="3071580"/>
                    <a:pt x="0" y="3015700"/>
                    <a:pt x="0" y="2947120"/>
                  </a:cubicBezTo>
                  <a:lnTo>
                    <a:pt x="0" y="124460"/>
                  </a:lnTo>
                  <a:cubicBezTo>
                    <a:pt x="0" y="55880"/>
                    <a:pt x="55880" y="0"/>
                    <a:pt x="124460" y="0"/>
                  </a:cubicBezTo>
                  <a:lnTo>
                    <a:pt x="5375382" y="0"/>
                  </a:lnTo>
                  <a:cubicBezTo>
                    <a:pt x="5443962" y="0"/>
                    <a:pt x="5499842" y="55880"/>
                    <a:pt x="5499842" y="124460"/>
                  </a:cubicBezTo>
                  <a:lnTo>
                    <a:pt x="5499842" y="2947120"/>
                  </a:lnTo>
                  <a:cubicBezTo>
                    <a:pt x="5499842" y="3015700"/>
                    <a:pt x="5443962" y="3071580"/>
                    <a:pt x="5375382" y="3071580"/>
                  </a:cubicBezTo>
                  <a:close/>
                </a:path>
              </a:pathLst>
            </a:custGeom>
            <a:solidFill>
              <a:srgbClr val="FFC2B4">
                <a:alpha val="69804"/>
              </a:srgbClr>
            </a:solidFill>
          </p:spPr>
        </p:sp>
      </p:grpSp>
      <p:sp>
        <p:nvSpPr>
          <p:cNvPr name="Freeform 6" id="6"/>
          <p:cNvSpPr/>
          <p:nvPr/>
        </p:nvSpPr>
        <p:spPr>
          <a:xfrm flipH="false" flipV="false" rot="0">
            <a:off x="297454" y="1625387"/>
            <a:ext cx="4420315" cy="3735053"/>
          </a:xfrm>
          <a:custGeom>
            <a:avLst/>
            <a:gdLst/>
            <a:ahLst/>
            <a:cxnLst/>
            <a:rect r="r" b="b" t="t" l="l"/>
            <a:pathLst>
              <a:path h="3735053" w="4420315">
                <a:moveTo>
                  <a:pt x="0" y="0"/>
                </a:moveTo>
                <a:lnTo>
                  <a:pt x="4420315" y="0"/>
                </a:lnTo>
                <a:lnTo>
                  <a:pt x="4420315" y="3735053"/>
                </a:lnTo>
                <a:lnTo>
                  <a:pt x="0" y="3735053"/>
                </a:lnTo>
                <a:lnTo>
                  <a:pt x="0" y="0"/>
                </a:lnTo>
                <a:close/>
              </a:path>
            </a:pathLst>
          </a:custGeom>
          <a:blipFill>
            <a:blip r:embed="rId3"/>
            <a:stretch>
              <a:fillRect l="0" t="0" r="0" b="0"/>
            </a:stretch>
          </a:blipFill>
        </p:spPr>
      </p:sp>
      <p:sp>
        <p:nvSpPr>
          <p:cNvPr name="TextBox 7" id="7"/>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grpSp>
        <p:nvGrpSpPr>
          <p:cNvPr name="Group 8" id="8"/>
          <p:cNvGrpSpPr/>
          <p:nvPr/>
        </p:nvGrpSpPr>
        <p:grpSpPr>
          <a:xfrm rot="0">
            <a:off x="4892369" y="1752168"/>
            <a:ext cx="6505265" cy="2995410"/>
            <a:chOff x="0" y="0"/>
            <a:chExt cx="5499842" cy="2532453"/>
          </a:xfrm>
        </p:grpSpPr>
        <p:sp>
          <p:nvSpPr>
            <p:cNvPr name="Freeform 9" id="9"/>
            <p:cNvSpPr/>
            <p:nvPr/>
          </p:nvSpPr>
          <p:spPr>
            <a:xfrm flipH="false" flipV="false" rot="0">
              <a:off x="0" y="0"/>
              <a:ext cx="5499842" cy="2532453"/>
            </a:xfrm>
            <a:custGeom>
              <a:avLst/>
              <a:gdLst/>
              <a:ahLst/>
              <a:cxnLst/>
              <a:rect r="r" b="b" t="t" l="l"/>
              <a:pathLst>
                <a:path h="2532453" w="5499842">
                  <a:moveTo>
                    <a:pt x="5375382" y="2532453"/>
                  </a:moveTo>
                  <a:lnTo>
                    <a:pt x="124460" y="2532453"/>
                  </a:lnTo>
                  <a:cubicBezTo>
                    <a:pt x="55880" y="2532453"/>
                    <a:pt x="0" y="2476573"/>
                    <a:pt x="0" y="2407993"/>
                  </a:cubicBezTo>
                  <a:lnTo>
                    <a:pt x="0" y="124460"/>
                  </a:lnTo>
                  <a:cubicBezTo>
                    <a:pt x="0" y="55880"/>
                    <a:pt x="55880" y="0"/>
                    <a:pt x="124460" y="0"/>
                  </a:cubicBezTo>
                  <a:lnTo>
                    <a:pt x="5375382" y="0"/>
                  </a:lnTo>
                  <a:cubicBezTo>
                    <a:pt x="5443962" y="0"/>
                    <a:pt x="5499842" y="55880"/>
                    <a:pt x="5499842" y="124460"/>
                  </a:cubicBezTo>
                  <a:lnTo>
                    <a:pt x="5499842" y="2407993"/>
                  </a:lnTo>
                  <a:cubicBezTo>
                    <a:pt x="5499842" y="2476573"/>
                    <a:pt x="5443962" y="2532453"/>
                    <a:pt x="5375382" y="2532453"/>
                  </a:cubicBezTo>
                  <a:close/>
                </a:path>
              </a:pathLst>
            </a:custGeom>
            <a:solidFill>
              <a:srgbClr val="FFC2B4">
                <a:alpha val="69804"/>
              </a:srgbClr>
            </a:solidFill>
          </p:spPr>
        </p:sp>
      </p:grpSp>
      <p:sp>
        <p:nvSpPr>
          <p:cNvPr name="Freeform 10" id="10"/>
          <p:cNvSpPr/>
          <p:nvPr/>
        </p:nvSpPr>
        <p:spPr>
          <a:xfrm flipH="false" flipV="false" rot="0">
            <a:off x="8918383" y="6047682"/>
            <a:ext cx="4958503" cy="3718877"/>
          </a:xfrm>
          <a:custGeom>
            <a:avLst/>
            <a:gdLst/>
            <a:ahLst/>
            <a:cxnLst/>
            <a:rect r="r" b="b" t="t" l="l"/>
            <a:pathLst>
              <a:path h="3718877" w="4958503">
                <a:moveTo>
                  <a:pt x="0" y="0"/>
                </a:moveTo>
                <a:lnTo>
                  <a:pt x="4958503" y="0"/>
                </a:lnTo>
                <a:lnTo>
                  <a:pt x="4958503" y="3718877"/>
                </a:lnTo>
                <a:lnTo>
                  <a:pt x="0" y="3718877"/>
                </a:lnTo>
                <a:lnTo>
                  <a:pt x="0" y="0"/>
                </a:lnTo>
                <a:close/>
              </a:path>
            </a:pathLst>
          </a:custGeom>
          <a:blipFill>
            <a:blip r:embed="rId4"/>
            <a:stretch>
              <a:fillRect l="0" t="0" r="0" b="0"/>
            </a:stretch>
          </a:blipFill>
        </p:spPr>
      </p:sp>
      <p:sp>
        <p:nvSpPr>
          <p:cNvPr name="TextBox 11" id="11"/>
          <p:cNvSpPr txBox="true"/>
          <p:nvPr/>
        </p:nvSpPr>
        <p:spPr>
          <a:xfrm rot="0">
            <a:off x="2219980" y="6609070"/>
            <a:ext cx="4438757" cy="671034"/>
          </a:xfrm>
          <a:prstGeom prst="rect">
            <a:avLst/>
          </a:prstGeom>
        </p:spPr>
        <p:txBody>
          <a:bodyPr anchor="t" rtlCol="false" tIns="0" lIns="0" bIns="0" rIns="0">
            <a:spAutoFit/>
          </a:bodyPr>
          <a:lstStyle/>
          <a:p>
            <a:pPr algn="just" marL="0" indent="0" lvl="0">
              <a:lnSpc>
                <a:spcPts val="5573"/>
              </a:lnSpc>
              <a:spcBef>
                <a:spcPct val="0"/>
              </a:spcBef>
            </a:pPr>
            <a:r>
              <a:rPr lang="en-US" sz="3715">
                <a:solidFill>
                  <a:srgbClr val="632B2B"/>
                </a:solidFill>
                <a:latin typeface="Now Medium"/>
              </a:rPr>
              <a:t> </a:t>
            </a:r>
          </a:p>
        </p:txBody>
      </p:sp>
      <p:sp>
        <p:nvSpPr>
          <p:cNvPr name="TextBox 12" id="12"/>
          <p:cNvSpPr txBox="true"/>
          <p:nvPr/>
        </p:nvSpPr>
        <p:spPr>
          <a:xfrm rot="0">
            <a:off x="1943289" y="6355847"/>
            <a:ext cx="6201712" cy="3410712"/>
          </a:xfrm>
          <a:prstGeom prst="rect">
            <a:avLst/>
          </a:prstGeom>
        </p:spPr>
        <p:txBody>
          <a:bodyPr anchor="t" rtlCol="false" tIns="0" lIns="0" bIns="0" rIns="0">
            <a:spAutoFit/>
          </a:bodyPr>
          <a:lstStyle/>
          <a:p>
            <a:pPr>
              <a:lnSpc>
                <a:spcPts val="3774"/>
              </a:lnSpc>
            </a:pPr>
            <a:r>
              <a:rPr lang="en-US" sz="3400">
                <a:solidFill>
                  <a:srgbClr val="632B2B"/>
                </a:solidFill>
                <a:latin typeface="Now Medium"/>
              </a:rPr>
              <a:t>MPU6050:  The MPU6050 consist of 3-axis Gyroscope with Micro Electro Mechanical System(MEMS) technology. It is used to detect rotational velocity along the X, Y, Z axes</a:t>
            </a:r>
            <a:r>
              <a:rPr lang="en-US" sz="3400">
                <a:solidFill>
                  <a:srgbClr val="632B2B"/>
                </a:solidFill>
                <a:latin typeface="Now"/>
              </a:rPr>
              <a:t> </a:t>
            </a:r>
          </a:p>
        </p:txBody>
      </p:sp>
      <p:sp>
        <p:nvSpPr>
          <p:cNvPr name="TextBox 13" id="13"/>
          <p:cNvSpPr txBox="true"/>
          <p:nvPr/>
        </p:nvSpPr>
        <p:spPr>
          <a:xfrm rot="0">
            <a:off x="9139238" y="4295775"/>
            <a:ext cx="9525" cy="1533525"/>
          </a:xfrm>
          <a:prstGeom prst="rect">
            <a:avLst/>
          </a:prstGeom>
        </p:spPr>
        <p:txBody>
          <a:bodyPr anchor="t" rtlCol="false" tIns="0" lIns="0" bIns="0" rIns="0">
            <a:spAutoFit/>
          </a:bodyPr>
          <a:lstStyle/>
          <a:p>
            <a:pPr algn="ctr">
              <a:lnSpc>
                <a:spcPts val="12599"/>
              </a:lnSpc>
            </a:pPr>
          </a:p>
        </p:txBody>
      </p:sp>
      <p:sp>
        <p:nvSpPr>
          <p:cNvPr name="TextBox 14" id="14"/>
          <p:cNvSpPr txBox="true"/>
          <p:nvPr/>
        </p:nvSpPr>
        <p:spPr>
          <a:xfrm rot="0">
            <a:off x="4892369" y="1964319"/>
            <a:ext cx="6575276" cy="2628592"/>
          </a:xfrm>
          <a:prstGeom prst="rect">
            <a:avLst/>
          </a:prstGeom>
        </p:spPr>
        <p:txBody>
          <a:bodyPr anchor="t" rtlCol="false" tIns="0" lIns="0" bIns="0" rIns="0">
            <a:spAutoFit/>
          </a:bodyPr>
          <a:lstStyle/>
          <a:p>
            <a:pPr>
              <a:lnSpc>
                <a:spcPts val="3395"/>
              </a:lnSpc>
            </a:pPr>
            <a:r>
              <a:rPr lang="en-US" sz="3058">
                <a:solidFill>
                  <a:srgbClr val="632B2B"/>
                </a:solidFill>
                <a:latin typeface="Now Medium"/>
              </a:rPr>
              <a:t>Arduino uno: Arduino UNO is a microcontroller board based on the ATmega328P. It has 14 digital input/output pins (of which 6 can be used as PWM outputs), 6 analog inputs</a:t>
            </a:r>
          </a:p>
        </p:txBody>
      </p:sp>
      <p:sp>
        <p:nvSpPr>
          <p:cNvPr name="TextBox 15" id="15"/>
          <p:cNvSpPr txBox="true"/>
          <p:nvPr/>
        </p:nvSpPr>
        <p:spPr>
          <a:xfrm rot="0">
            <a:off x="3962886" y="537527"/>
            <a:ext cx="8214122" cy="887095"/>
          </a:xfrm>
          <a:prstGeom prst="rect">
            <a:avLst/>
          </a:prstGeom>
        </p:spPr>
        <p:txBody>
          <a:bodyPr anchor="t" rtlCol="false" tIns="0" lIns="0" bIns="0" rIns="0">
            <a:spAutoFit/>
          </a:bodyPr>
          <a:lstStyle/>
          <a:p>
            <a:pPr algn="ctr">
              <a:lnSpc>
                <a:spcPts val="7279"/>
              </a:lnSpc>
            </a:pPr>
            <a:r>
              <a:rPr lang="en-US" sz="5199">
                <a:solidFill>
                  <a:srgbClr val="632B2B"/>
                </a:solidFill>
                <a:latin typeface="Open Sans Bold"/>
              </a:rPr>
              <a:t>COMPONENTS REQUIRED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D4A9"/>
        </a:solidFill>
      </p:bgPr>
    </p:bg>
    <p:spTree>
      <p:nvGrpSpPr>
        <p:cNvPr id="1" name=""/>
        <p:cNvGrpSpPr/>
        <p:nvPr/>
      </p:nvGrpSpPr>
      <p:grpSpPr>
        <a:xfrm>
          <a:off x="0" y="0"/>
          <a:ext cx="0" cy="0"/>
          <a:chOff x="0" y="0"/>
          <a:chExt cx="0" cy="0"/>
        </a:xfrm>
      </p:grpSpPr>
      <p:sp>
        <p:nvSpPr>
          <p:cNvPr name="Freeform 2" id="2"/>
          <p:cNvSpPr/>
          <p:nvPr/>
        </p:nvSpPr>
        <p:spPr>
          <a:xfrm flipH="false" flipV="false" rot="0">
            <a:off x="12897612" y="202884"/>
            <a:ext cx="4361688" cy="8229600"/>
          </a:xfrm>
          <a:custGeom>
            <a:avLst/>
            <a:gdLst/>
            <a:ahLst/>
            <a:cxnLst/>
            <a:rect r="r" b="b" t="t" l="l"/>
            <a:pathLst>
              <a:path h="8229600" w="4361688">
                <a:moveTo>
                  <a:pt x="0" y="0"/>
                </a:moveTo>
                <a:lnTo>
                  <a:pt x="4361688" y="0"/>
                </a:lnTo>
                <a:lnTo>
                  <a:pt x="4361688"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4728725" y="1539165"/>
            <a:ext cx="6154183" cy="3241056"/>
            <a:chOff x="0" y="0"/>
            <a:chExt cx="4971058" cy="2617972"/>
          </a:xfrm>
        </p:grpSpPr>
        <p:sp>
          <p:nvSpPr>
            <p:cNvPr name="Freeform 4" id="4"/>
            <p:cNvSpPr/>
            <p:nvPr/>
          </p:nvSpPr>
          <p:spPr>
            <a:xfrm flipH="false" flipV="false" rot="0">
              <a:off x="0" y="0"/>
              <a:ext cx="4971058" cy="2617972"/>
            </a:xfrm>
            <a:custGeom>
              <a:avLst/>
              <a:gdLst/>
              <a:ahLst/>
              <a:cxnLst/>
              <a:rect r="r" b="b" t="t" l="l"/>
              <a:pathLst>
                <a:path h="2617972" w="4971058">
                  <a:moveTo>
                    <a:pt x="4846598" y="2617972"/>
                  </a:moveTo>
                  <a:lnTo>
                    <a:pt x="124460" y="2617972"/>
                  </a:lnTo>
                  <a:cubicBezTo>
                    <a:pt x="55880" y="2617972"/>
                    <a:pt x="0" y="2562092"/>
                    <a:pt x="0" y="2493512"/>
                  </a:cubicBezTo>
                  <a:lnTo>
                    <a:pt x="0" y="124460"/>
                  </a:lnTo>
                  <a:cubicBezTo>
                    <a:pt x="0" y="55880"/>
                    <a:pt x="55880" y="0"/>
                    <a:pt x="124460" y="0"/>
                  </a:cubicBezTo>
                  <a:lnTo>
                    <a:pt x="4846598" y="0"/>
                  </a:lnTo>
                  <a:cubicBezTo>
                    <a:pt x="4915178" y="0"/>
                    <a:pt x="4971058" y="55880"/>
                    <a:pt x="4971058" y="124460"/>
                  </a:cubicBezTo>
                  <a:lnTo>
                    <a:pt x="4971058" y="2493512"/>
                  </a:lnTo>
                  <a:cubicBezTo>
                    <a:pt x="4971058" y="2562092"/>
                    <a:pt x="4915178" y="2617972"/>
                    <a:pt x="4846598" y="2617972"/>
                  </a:cubicBezTo>
                  <a:close/>
                </a:path>
              </a:pathLst>
            </a:custGeom>
            <a:solidFill>
              <a:srgbClr val="FFF3E2">
                <a:alpha val="69804"/>
              </a:srgbClr>
            </a:solidFill>
          </p:spPr>
        </p:sp>
      </p:grpSp>
      <p:grpSp>
        <p:nvGrpSpPr>
          <p:cNvPr name="Group 5" id="5"/>
          <p:cNvGrpSpPr/>
          <p:nvPr/>
        </p:nvGrpSpPr>
        <p:grpSpPr>
          <a:xfrm rot="0">
            <a:off x="410641" y="5358205"/>
            <a:ext cx="6547157" cy="4823846"/>
            <a:chOff x="0" y="0"/>
            <a:chExt cx="5643174" cy="4157805"/>
          </a:xfrm>
        </p:grpSpPr>
        <p:sp>
          <p:nvSpPr>
            <p:cNvPr name="Freeform 6" id="6"/>
            <p:cNvSpPr/>
            <p:nvPr/>
          </p:nvSpPr>
          <p:spPr>
            <a:xfrm flipH="false" flipV="false" rot="0">
              <a:off x="0" y="0"/>
              <a:ext cx="5643174" cy="4157806"/>
            </a:xfrm>
            <a:custGeom>
              <a:avLst/>
              <a:gdLst/>
              <a:ahLst/>
              <a:cxnLst/>
              <a:rect r="r" b="b" t="t" l="l"/>
              <a:pathLst>
                <a:path h="4157806" w="5643174">
                  <a:moveTo>
                    <a:pt x="5518714" y="4157806"/>
                  </a:moveTo>
                  <a:lnTo>
                    <a:pt x="124460" y="4157806"/>
                  </a:lnTo>
                  <a:cubicBezTo>
                    <a:pt x="55880" y="4157806"/>
                    <a:pt x="0" y="4101925"/>
                    <a:pt x="0" y="4033345"/>
                  </a:cubicBezTo>
                  <a:lnTo>
                    <a:pt x="0" y="124460"/>
                  </a:lnTo>
                  <a:cubicBezTo>
                    <a:pt x="0" y="55880"/>
                    <a:pt x="55880" y="0"/>
                    <a:pt x="124460" y="0"/>
                  </a:cubicBezTo>
                  <a:lnTo>
                    <a:pt x="5518714" y="0"/>
                  </a:lnTo>
                  <a:cubicBezTo>
                    <a:pt x="5587294" y="0"/>
                    <a:pt x="5643174" y="55880"/>
                    <a:pt x="5643174" y="124460"/>
                  </a:cubicBezTo>
                  <a:lnTo>
                    <a:pt x="5643174" y="4033346"/>
                  </a:lnTo>
                  <a:cubicBezTo>
                    <a:pt x="5643174" y="4101926"/>
                    <a:pt x="5587294" y="4157806"/>
                    <a:pt x="5518714" y="4157806"/>
                  </a:cubicBezTo>
                  <a:close/>
                </a:path>
              </a:pathLst>
            </a:custGeom>
            <a:solidFill>
              <a:srgbClr val="FFF3E2">
                <a:alpha val="69804"/>
              </a:srgbClr>
            </a:solidFill>
          </p:spPr>
        </p:sp>
      </p:grpSp>
      <p:sp>
        <p:nvSpPr>
          <p:cNvPr name="Freeform 7" id="7"/>
          <p:cNvSpPr/>
          <p:nvPr/>
        </p:nvSpPr>
        <p:spPr>
          <a:xfrm flipH="false" flipV="false" rot="0">
            <a:off x="822193" y="540165"/>
            <a:ext cx="3140385" cy="3140385"/>
          </a:xfrm>
          <a:custGeom>
            <a:avLst/>
            <a:gdLst/>
            <a:ahLst/>
            <a:cxnLst/>
            <a:rect r="r" b="b" t="t" l="l"/>
            <a:pathLst>
              <a:path h="3140385" w="3140385">
                <a:moveTo>
                  <a:pt x="0" y="0"/>
                </a:moveTo>
                <a:lnTo>
                  <a:pt x="3140385" y="0"/>
                </a:lnTo>
                <a:lnTo>
                  <a:pt x="3140385" y="3140385"/>
                </a:lnTo>
                <a:lnTo>
                  <a:pt x="0" y="3140385"/>
                </a:lnTo>
                <a:lnTo>
                  <a:pt x="0" y="0"/>
                </a:lnTo>
                <a:close/>
              </a:path>
            </a:pathLst>
          </a:custGeom>
          <a:blipFill>
            <a:blip r:embed="rId3"/>
            <a:stretch>
              <a:fillRect l="0" t="0" r="0" b="0"/>
            </a:stretch>
          </a:blipFill>
        </p:spPr>
      </p:sp>
      <p:sp>
        <p:nvSpPr>
          <p:cNvPr name="Freeform 8" id="8"/>
          <p:cNvSpPr/>
          <p:nvPr/>
        </p:nvSpPr>
        <p:spPr>
          <a:xfrm flipH="false" flipV="false" rot="0">
            <a:off x="7128798" y="5143500"/>
            <a:ext cx="4385312" cy="3288984"/>
          </a:xfrm>
          <a:custGeom>
            <a:avLst/>
            <a:gdLst/>
            <a:ahLst/>
            <a:cxnLst/>
            <a:rect r="r" b="b" t="t" l="l"/>
            <a:pathLst>
              <a:path h="3288984" w="4385312">
                <a:moveTo>
                  <a:pt x="0" y="0"/>
                </a:moveTo>
                <a:lnTo>
                  <a:pt x="4385312" y="0"/>
                </a:lnTo>
                <a:lnTo>
                  <a:pt x="4385312" y="3288984"/>
                </a:lnTo>
                <a:lnTo>
                  <a:pt x="0" y="3288984"/>
                </a:lnTo>
                <a:lnTo>
                  <a:pt x="0" y="0"/>
                </a:lnTo>
                <a:close/>
              </a:path>
            </a:pathLst>
          </a:custGeom>
          <a:blipFill>
            <a:blip r:embed="rId4"/>
            <a:stretch>
              <a:fillRect l="0" t="0" r="0" b="0"/>
            </a:stretch>
          </a:blipFill>
        </p:spPr>
      </p:sp>
      <p:sp>
        <p:nvSpPr>
          <p:cNvPr name="TextBox 9" id="9"/>
          <p:cNvSpPr txBox="true"/>
          <p:nvPr/>
        </p:nvSpPr>
        <p:spPr>
          <a:xfrm rot="0">
            <a:off x="4883180" y="1792126"/>
            <a:ext cx="5999728" cy="2978570"/>
          </a:xfrm>
          <a:prstGeom prst="rect">
            <a:avLst/>
          </a:prstGeom>
        </p:spPr>
        <p:txBody>
          <a:bodyPr anchor="t" rtlCol="false" tIns="0" lIns="0" bIns="0" rIns="0">
            <a:spAutoFit/>
          </a:bodyPr>
          <a:lstStyle/>
          <a:p>
            <a:pPr algn="just">
              <a:lnSpc>
                <a:spcPts val="3905"/>
              </a:lnSpc>
            </a:pPr>
            <a:r>
              <a:rPr lang="en-US" sz="3518">
                <a:solidFill>
                  <a:srgbClr val="632B2B"/>
                </a:solidFill>
                <a:latin typeface="Now"/>
              </a:rPr>
              <a:t>Resistor: A resistor is a passive two-terminal electrical component that implements electrical resistance as a circuit element</a:t>
            </a:r>
          </a:p>
        </p:txBody>
      </p:sp>
      <p:sp>
        <p:nvSpPr>
          <p:cNvPr name="TextBox 10" id="10"/>
          <p:cNvSpPr txBox="true"/>
          <p:nvPr/>
        </p:nvSpPr>
        <p:spPr>
          <a:xfrm rot="0">
            <a:off x="822193" y="5692703"/>
            <a:ext cx="5767375" cy="4183424"/>
          </a:xfrm>
          <a:prstGeom prst="rect">
            <a:avLst/>
          </a:prstGeom>
        </p:spPr>
        <p:txBody>
          <a:bodyPr anchor="t" rtlCol="false" tIns="0" lIns="0" bIns="0" rIns="0">
            <a:spAutoFit/>
          </a:bodyPr>
          <a:lstStyle/>
          <a:p>
            <a:pPr algn="just">
              <a:lnSpc>
                <a:spcPts val="4119"/>
              </a:lnSpc>
            </a:pPr>
            <a:r>
              <a:rPr lang="en-US" sz="3711">
                <a:solidFill>
                  <a:srgbClr val="632B2B"/>
                </a:solidFill>
                <a:latin typeface="Now Medium"/>
              </a:rPr>
              <a:t>Push Buttons</a:t>
            </a:r>
            <a:r>
              <a:rPr lang="en-US" sz="3711">
                <a:solidFill>
                  <a:srgbClr val="632B2B"/>
                </a:solidFill>
                <a:latin typeface="Now"/>
              </a:rPr>
              <a:t>: Push Buttons are normally-open tactile switches. Push buttons allow us to power the circuit or make any particular connection only when we press the button.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C2B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73533"/>
            <a:ext cx="8269990" cy="6884767"/>
          </a:xfrm>
          <a:custGeom>
            <a:avLst/>
            <a:gdLst/>
            <a:ahLst/>
            <a:cxnLst/>
            <a:rect r="r" b="b" t="t" l="l"/>
            <a:pathLst>
              <a:path h="6884767" w="8269990">
                <a:moveTo>
                  <a:pt x="0" y="0"/>
                </a:moveTo>
                <a:lnTo>
                  <a:pt x="8269990" y="0"/>
                </a:lnTo>
                <a:lnTo>
                  <a:pt x="8269990" y="6884767"/>
                </a:lnTo>
                <a:lnTo>
                  <a:pt x="0" y="6884767"/>
                </a:lnTo>
                <a:lnTo>
                  <a:pt x="0" y="0"/>
                </a:lnTo>
                <a:close/>
              </a:path>
            </a:pathLst>
          </a:custGeom>
          <a:blipFill>
            <a:blip r:embed="rId2"/>
            <a:stretch>
              <a:fillRect l="0" t="0" r="0" b="0"/>
            </a:stretch>
          </a:blipFill>
        </p:spPr>
      </p:sp>
      <p:sp>
        <p:nvSpPr>
          <p:cNvPr name="TextBox 3" id="3"/>
          <p:cNvSpPr txBox="true"/>
          <p:nvPr/>
        </p:nvSpPr>
        <p:spPr>
          <a:xfrm rot="0">
            <a:off x="10032908" y="789992"/>
            <a:ext cx="5891833" cy="1017270"/>
          </a:xfrm>
          <a:prstGeom prst="rect">
            <a:avLst/>
          </a:prstGeom>
        </p:spPr>
        <p:txBody>
          <a:bodyPr anchor="t" rtlCol="false" tIns="0" lIns="0" bIns="0" rIns="0">
            <a:spAutoFit/>
          </a:bodyPr>
          <a:lstStyle/>
          <a:p>
            <a:pPr algn="r" marL="0" indent="0" lvl="0">
              <a:lnSpc>
                <a:spcPts val="7919"/>
              </a:lnSpc>
              <a:spcBef>
                <a:spcPct val="0"/>
              </a:spcBef>
            </a:pPr>
            <a:r>
              <a:rPr lang="en-US" sz="6599" spc="-131">
                <a:solidFill>
                  <a:srgbClr val="632B2B"/>
                </a:solidFill>
                <a:latin typeface="Now Medium"/>
              </a:rPr>
              <a:t>FEATURES</a:t>
            </a:r>
          </a:p>
        </p:txBody>
      </p:sp>
      <p:grpSp>
        <p:nvGrpSpPr>
          <p:cNvPr name="Group 4" id="4"/>
          <p:cNvGrpSpPr/>
          <p:nvPr/>
        </p:nvGrpSpPr>
        <p:grpSpPr>
          <a:xfrm rot="0">
            <a:off x="11105117" y="2760267"/>
            <a:ext cx="6154183" cy="1326483"/>
            <a:chOff x="0" y="0"/>
            <a:chExt cx="8205577" cy="1768644"/>
          </a:xfrm>
        </p:grpSpPr>
        <p:grpSp>
          <p:nvGrpSpPr>
            <p:cNvPr name="Group 5" id="5"/>
            <p:cNvGrpSpPr/>
            <p:nvPr/>
          </p:nvGrpSpPr>
          <p:grpSpPr>
            <a:xfrm rot="0">
              <a:off x="0" y="0"/>
              <a:ext cx="8205577" cy="1768644"/>
              <a:chOff x="0" y="0"/>
              <a:chExt cx="4971058" cy="1071470"/>
            </a:xfrm>
          </p:grpSpPr>
          <p:sp>
            <p:nvSpPr>
              <p:cNvPr name="Freeform 6" id="6"/>
              <p:cNvSpPr/>
              <p:nvPr/>
            </p:nvSpPr>
            <p:spPr>
              <a:xfrm flipH="false" flipV="false" rot="0">
                <a:off x="0" y="0"/>
                <a:ext cx="4971058" cy="1071470"/>
              </a:xfrm>
              <a:custGeom>
                <a:avLst/>
                <a:gdLst/>
                <a:ahLst/>
                <a:cxnLst/>
                <a:rect r="r" b="b" t="t" l="l"/>
                <a:pathLst>
                  <a:path h="1071470" w="4971058">
                    <a:moveTo>
                      <a:pt x="4846598" y="1071470"/>
                    </a:moveTo>
                    <a:lnTo>
                      <a:pt x="124460" y="1071470"/>
                    </a:lnTo>
                    <a:cubicBezTo>
                      <a:pt x="55880" y="1071470"/>
                      <a:pt x="0" y="1015590"/>
                      <a:pt x="0" y="947010"/>
                    </a:cubicBezTo>
                    <a:lnTo>
                      <a:pt x="0" y="124460"/>
                    </a:lnTo>
                    <a:cubicBezTo>
                      <a:pt x="0" y="55880"/>
                      <a:pt x="55880" y="0"/>
                      <a:pt x="124460" y="0"/>
                    </a:cubicBezTo>
                    <a:lnTo>
                      <a:pt x="4846598" y="0"/>
                    </a:lnTo>
                    <a:cubicBezTo>
                      <a:pt x="4915178" y="0"/>
                      <a:pt x="4971058" y="55880"/>
                      <a:pt x="4971058" y="124460"/>
                    </a:cubicBezTo>
                    <a:lnTo>
                      <a:pt x="4971058" y="947010"/>
                    </a:lnTo>
                    <a:cubicBezTo>
                      <a:pt x="4971058" y="1015590"/>
                      <a:pt x="4915178" y="1071470"/>
                      <a:pt x="4846598" y="1071470"/>
                    </a:cubicBezTo>
                    <a:close/>
                  </a:path>
                </a:pathLst>
              </a:custGeom>
              <a:solidFill>
                <a:srgbClr val="FFF3E2">
                  <a:alpha val="69804"/>
                </a:srgbClr>
              </a:solidFill>
            </p:spPr>
          </p:sp>
        </p:grpSp>
        <p:sp>
          <p:nvSpPr>
            <p:cNvPr name="TextBox 7" id="7"/>
            <p:cNvSpPr txBox="true"/>
            <p:nvPr/>
          </p:nvSpPr>
          <p:spPr>
            <a:xfrm rot="0">
              <a:off x="1925662" y="406862"/>
              <a:ext cx="5734192" cy="732791"/>
            </a:xfrm>
            <a:prstGeom prst="rect">
              <a:avLst/>
            </a:prstGeom>
          </p:spPr>
          <p:txBody>
            <a:bodyPr anchor="t" rtlCol="false" tIns="0" lIns="0" bIns="0" rIns="0">
              <a:spAutoFit/>
            </a:bodyPr>
            <a:lstStyle/>
            <a:p>
              <a:pPr algn="l" marL="0" indent="0" lvl="0">
                <a:lnSpc>
                  <a:spcPts val="4799"/>
                </a:lnSpc>
                <a:spcBef>
                  <a:spcPct val="0"/>
                </a:spcBef>
              </a:pPr>
              <a:r>
                <a:rPr lang="en-US" sz="3199">
                  <a:solidFill>
                    <a:srgbClr val="632B2B"/>
                  </a:solidFill>
                  <a:latin typeface="Now Medium"/>
                </a:rPr>
                <a:t>Gesture Recognition</a:t>
              </a:r>
            </a:p>
          </p:txBody>
        </p:sp>
        <p:sp>
          <p:nvSpPr>
            <p:cNvPr name="TextBox 8" id="8"/>
            <p:cNvSpPr txBox="true"/>
            <p:nvPr/>
          </p:nvSpPr>
          <p:spPr>
            <a:xfrm rot="0">
              <a:off x="596523" y="474173"/>
              <a:ext cx="1014173" cy="820298"/>
            </a:xfrm>
            <a:prstGeom prst="rect">
              <a:avLst/>
            </a:prstGeom>
          </p:spPr>
          <p:txBody>
            <a:bodyPr anchor="t" rtlCol="false" tIns="0" lIns="0" bIns="0" rIns="0">
              <a:spAutoFit/>
            </a:bodyPr>
            <a:lstStyle/>
            <a:p>
              <a:pPr marL="0" indent="0" lvl="0">
                <a:lnSpc>
                  <a:spcPts val="4813"/>
                </a:lnSpc>
                <a:spcBef>
                  <a:spcPct val="0"/>
                </a:spcBef>
              </a:pPr>
              <a:r>
                <a:rPr lang="en-US" sz="4011">
                  <a:solidFill>
                    <a:srgbClr val="632B2B"/>
                  </a:solidFill>
                  <a:latin typeface="Now Medium"/>
                </a:rPr>
                <a:t>01</a:t>
              </a:r>
            </a:p>
          </p:txBody>
        </p:sp>
      </p:grpSp>
      <p:grpSp>
        <p:nvGrpSpPr>
          <p:cNvPr name="Group 9" id="9"/>
          <p:cNvGrpSpPr/>
          <p:nvPr/>
        </p:nvGrpSpPr>
        <p:grpSpPr>
          <a:xfrm rot="0">
            <a:off x="11105117" y="4607278"/>
            <a:ext cx="6154183" cy="1322810"/>
            <a:chOff x="0" y="0"/>
            <a:chExt cx="8205577" cy="1763747"/>
          </a:xfrm>
        </p:grpSpPr>
        <p:grpSp>
          <p:nvGrpSpPr>
            <p:cNvPr name="Group 10" id="10"/>
            <p:cNvGrpSpPr/>
            <p:nvPr/>
          </p:nvGrpSpPr>
          <p:grpSpPr>
            <a:xfrm rot="0">
              <a:off x="0" y="0"/>
              <a:ext cx="8205577" cy="1763747"/>
              <a:chOff x="0" y="0"/>
              <a:chExt cx="4971058" cy="1068503"/>
            </a:xfrm>
          </p:grpSpPr>
          <p:sp>
            <p:nvSpPr>
              <p:cNvPr name="Freeform 11" id="11"/>
              <p:cNvSpPr/>
              <p:nvPr/>
            </p:nvSpPr>
            <p:spPr>
              <a:xfrm flipH="false" flipV="false" rot="0">
                <a:off x="0" y="0"/>
                <a:ext cx="4971058" cy="1068503"/>
              </a:xfrm>
              <a:custGeom>
                <a:avLst/>
                <a:gdLst/>
                <a:ahLst/>
                <a:cxnLst/>
                <a:rect r="r" b="b" t="t" l="l"/>
                <a:pathLst>
                  <a:path h="1068503" w="4971058">
                    <a:moveTo>
                      <a:pt x="4846598" y="1068503"/>
                    </a:moveTo>
                    <a:lnTo>
                      <a:pt x="124460" y="1068503"/>
                    </a:lnTo>
                    <a:cubicBezTo>
                      <a:pt x="55880" y="1068503"/>
                      <a:pt x="0" y="1012623"/>
                      <a:pt x="0" y="944043"/>
                    </a:cubicBezTo>
                    <a:lnTo>
                      <a:pt x="0" y="124460"/>
                    </a:lnTo>
                    <a:cubicBezTo>
                      <a:pt x="0" y="55880"/>
                      <a:pt x="55880" y="0"/>
                      <a:pt x="124460" y="0"/>
                    </a:cubicBezTo>
                    <a:lnTo>
                      <a:pt x="4846598" y="0"/>
                    </a:lnTo>
                    <a:cubicBezTo>
                      <a:pt x="4915178" y="0"/>
                      <a:pt x="4971058" y="55880"/>
                      <a:pt x="4971058" y="124460"/>
                    </a:cubicBezTo>
                    <a:lnTo>
                      <a:pt x="4971058" y="944043"/>
                    </a:lnTo>
                    <a:cubicBezTo>
                      <a:pt x="4971058" y="1012623"/>
                      <a:pt x="4915178" y="1068503"/>
                      <a:pt x="4846598" y="1068503"/>
                    </a:cubicBezTo>
                    <a:close/>
                  </a:path>
                </a:pathLst>
              </a:custGeom>
              <a:solidFill>
                <a:srgbClr val="FFF3E2">
                  <a:alpha val="69804"/>
                </a:srgbClr>
              </a:solidFill>
            </p:spPr>
          </p:sp>
        </p:grpSp>
        <p:sp>
          <p:nvSpPr>
            <p:cNvPr name="TextBox 12" id="12"/>
            <p:cNvSpPr txBox="true"/>
            <p:nvPr/>
          </p:nvSpPr>
          <p:spPr>
            <a:xfrm rot="0">
              <a:off x="1925662" y="423464"/>
              <a:ext cx="5734192" cy="591820"/>
            </a:xfrm>
            <a:prstGeom prst="rect">
              <a:avLst/>
            </a:prstGeom>
          </p:spPr>
          <p:txBody>
            <a:bodyPr anchor="t" rtlCol="false" tIns="0" lIns="0" bIns="0" rIns="0">
              <a:spAutoFit/>
            </a:bodyPr>
            <a:lstStyle/>
            <a:p>
              <a:pPr algn="l" marL="0" indent="0" lvl="0">
                <a:lnSpc>
                  <a:spcPts val="3899"/>
                </a:lnSpc>
                <a:spcBef>
                  <a:spcPct val="0"/>
                </a:spcBef>
              </a:pPr>
              <a:r>
                <a:rPr lang="en-US" sz="2599">
                  <a:solidFill>
                    <a:srgbClr val="632B2B"/>
                  </a:solidFill>
                  <a:latin typeface="Now Medium"/>
                </a:rPr>
                <a:t>Fully customizable </a:t>
              </a:r>
            </a:p>
          </p:txBody>
        </p:sp>
        <p:sp>
          <p:nvSpPr>
            <p:cNvPr name="TextBox 13" id="13"/>
            <p:cNvSpPr txBox="true"/>
            <p:nvPr/>
          </p:nvSpPr>
          <p:spPr>
            <a:xfrm rot="0">
              <a:off x="545723" y="474173"/>
              <a:ext cx="1014173" cy="815401"/>
            </a:xfrm>
            <a:prstGeom prst="rect">
              <a:avLst/>
            </a:prstGeom>
          </p:spPr>
          <p:txBody>
            <a:bodyPr anchor="t" rtlCol="false" tIns="0" lIns="0" bIns="0" rIns="0">
              <a:spAutoFit/>
            </a:bodyPr>
            <a:lstStyle/>
            <a:p>
              <a:pPr marL="0" indent="0" lvl="0">
                <a:lnSpc>
                  <a:spcPts val="4813"/>
                </a:lnSpc>
                <a:spcBef>
                  <a:spcPct val="0"/>
                </a:spcBef>
              </a:pPr>
              <a:r>
                <a:rPr lang="en-US" sz="4011">
                  <a:solidFill>
                    <a:srgbClr val="632B2B"/>
                  </a:solidFill>
                  <a:latin typeface="Now Medium"/>
                </a:rPr>
                <a:t>02</a:t>
              </a:r>
            </a:p>
          </p:txBody>
        </p:sp>
      </p:grpSp>
      <p:grpSp>
        <p:nvGrpSpPr>
          <p:cNvPr name="Group 14" id="14"/>
          <p:cNvGrpSpPr/>
          <p:nvPr/>
        </p:nvGrpSpPr>
        <p:grpSpPr>
          <a:xfrm rot="0">
            <a:off x="11105117" y="6450616"/>
            <a:ext cx="6154183" cy="1322810"/>
            <a:chOff x="0" y="0"/>
            <a:chExt cx="8205577" cy="1763747"/>
          </a:xfrm>
        </p:grpSpPr>
        <p:grpSp>
          <p:nvGrpSpPr>
            <p:cNvPr name="Group 15" id="15"/>
            <p:cNvGrpSpPr/>
            <p:nvPr/>
          </p:nvGrpSpPr>
          <p:grpSpPr>
            <a:xfrm rot="0">
              <a:off x="0" y="0"/>
              <a:ext cx="8205577" cy="1763747"/>
              <a:chOff x="0" y="0"/>
              <a:chExt cx="4971058" cy="1068503"/>
            </a:xfrm>
          </p:grpSpPr>
          <p:sp>
            <p:nvSpPr>
              <p:cNvPr name="Freeform 16" id="16"/>
              <p:cNvSpPr/>
              <p:nvPr/>
            </p:nvSpPr>
            <p:spPr>
              <a:xfrm flipH="false" flipV="false" rot="0">
                <a:off x="0" y="0"/>
                <a:ext cx="4971058" cy="1068503"/>
              </a:xfrm>
              <a:custGeom>
                <a:avLst/>
                <a:gdLst/>
                <a:ahLst/>
                <a:cxnLst/>
                <a:rect r="r" b="b" t="t" l="l"/>
                <a:pathLst>
                  <a:path h="1068503" w="4971058">
                    <a:moveTo>
                      <a:pt x="4846598" y="1068503"/>
                    </a:moveTo>
                    <a:lnTo>
                      <a:pt x="124460" y="1068503"/>
                    </a:lnTo>
                    <a:cubicBezTo>
                      <a:pt x="55880" y="1068503"/>
                      <a:pt x="0" y="1012623"/>
                      <a:pt x="0" y="944043"/>
                    </a:cubicBezTo>
                    <a:lnTo>
                      <a:pt x="0" y="124460"/>
                    </a:lnTo>
                    <a:cubicBezTo>
                      <a:pt x="0" y="55880"/>
                      <a:pt x="55880" y="0"/>
                      <a:pt x="124460" y="0"/>
                    </a:cubicBezTo>
                    <a:lnTo>
                      <a:pt x="4846598" y="0"/>
                    </a:lnTo>
                    <a:cubicBezTo>
                      <a:pt x="4915178" y="0"/>
                      <a:pt x="4971058" y="55880"/>
                      <a:pt x="4971058" y="124460"/>
                    </a:cubicBezTo>
                    <a:lnTo>
                      <a:pt x="4971058" y="944043"/>
                    </a:lnTo>
                    <a:cubicBezTo>
                      <a:pt x="4971058" y="1012623"/>
                      <a:pt x="4915178" y="1068503"/>
                      <a:pt x="4846598" y="1068503"/>
                    </a:cubicBezTo>
                    <a:close/>
                  </a:path>
                </a:pathLst>
              </a:custGeom>
              <a:solidFill>
                <a:srgbClr val="FFF3E2">
                  <a:alpha val="69804"/>
                </a:srgbClr>
              </a:solidFill>
            </p:spPr>
          </p:sp>
        </p:grpSp>
        <p:sp>
          <p:nvSpPr>
            <p:cNvPr name="TextBox 17" id="17"/>
            <p:cNvSpPr txBox="true"/>
            <p:nvPr/>
          </p:nvSpPr>
          <p:spPr>
            <a:xfrm rot="0">
              <a:off x="1925662" y="423464"/>
              <a:ext cx="5734192" cy="563880"/>
            </a:xfrm>
            <a:prstGeom prst="rect">
              <a:avLst/>
            </a:prstGeom>
          </p:spPr>
          <p:txBody>
            <a:bodyPr anchor="t" rtlCol="false" tIns="0" lIns="0" bIns="0" rIns="0">
              <a:spAutoFit/>
            </a:bodyPr>
            <a:lstStyle/>
            <a:p>
              <a:pPr algn="l" marL="0" indent="0" lvl="0">
                <a:lnSpc>
                  <a:spcPts val="3600"/>
                </a:lnSpc>
                <a:spcBef>
                  <a:spcPct val="0"/>
                </a:spcBef>
              </a:pPr>
              <a:r>
                <a:rPr lang="en-US" sz="2400">
                  <a:solidFill>
                    <a:srgbClr val="632B2B"/>
                  </a:solidFill>
                  <a:latin typeface="Now Medium"/>
                </a:rPr>
                <a:t>Arduino Uno Compatibility:</a:t>
              </a:r>
            </a:p>
          </p:txBody>
        </p:sp>
        <p:sp>
          <p:nvSpPr>
            <p:cNvPr name="TextBox 18" id="18"/>
            <p:cNvSpPr txBox="true"/>
            <p:nvPr/>
          </p:nvSpPr>
          <p:spPr>
            <a:xfrm rot="0">
              <a:off x="545723" y="474173"/>
              <a:ext cx="1014173" cy="815401"/>
            </a:xfrm>
            <a:prstGeom prst="rect">
              <a:avLst/>
            </a:prstGeom>
          </p:spPr>
          <p:txBody>
            <a:bodyPr anchor="t" rtlCol="false" tIns="0" lIns="0" bIns="0" rIns="0">
              <a:spAutoFit/>
            </a:bodyPr>
            <a:lstStyle/>
            <a:p>
              <a:pPr marL="0" indent="0" lvl="0">
                <a:lnSpc>
                  <a:spcPts val="4813"/>
                </a:lnSpc>
                <a:spcBef>
                  <a:spcPct val="0"/>
                </a:spcBef>
              </a:pPr>
              <a:r>
                <a:rPr lang="en-US" sz="4011">
                  <a:solidFill>
                    <a:srgbClr val="632B2B"/>
                  </a:solidFill>
                  <a:latin typeface="Now Medium"/>
                </a:rPr>
                <a:t>03</a:t>
              </a:r>
            </a:p>
          </p:txBody>
        </p:sp>
      </p:grpSp>
      <p:grpSp>
        <p:nvGrpSpPr>
          <p:cNvPr name="Group 19" id="19"/>
          <p:cNvGrpSpPr/>
          <p:nvPr/>
        </p:nvGrpSpPr>
        <p:grpSpPr>
          <a:xfrm rot="0">
            <a:off x="11105117" y="8408125"/>
            <a:ext cx="6154183" cy="1322810"/>
            <a:chOff x="0" y="0"/>
            <a:chExt cx="8205577" cy="1763747"/>
          </a:xfrm>
        </p:grpSpPr>
        <p:grpSp>
          <p:nvGrpSpPr>
            <p:cNvPr name="Group 20" id="20"/>
            <p:cNvGrpSpPr/>
            <p:nvPr/>
          </p:nvGrpSpPr>
          <p:grpSpPr>
            <a:xfrm rot="0">
              <a:off x="0" y="0"/>
              <a:ext cx="8205577" cy="1763747"/>
              <a:chOff x="0" y="0"/>
              <a:chExt cx="4971058" cy="1068503"/>
            </a:xfrm>
          </p:grpSpPr>
          <p:sp>
            <p:nvSpPr>
              <p:cNvPr name="Freeform 21" id="21"/>
              <p:cNvSpPr/>
              <p:nvPr/>
            </p:nvSpPr>
            <p:spPr>
              <a:xfrm flipH="false" flipV="false" rot="0">
                <a:off x="0" y="0"/>
                <a:ext cx="4971058" cy="1068503"/>
              </a:xfrm>
              <a:custGeom>
                <a:avLst/>
                <a:gdLst/>
                <a:ahLst/>
                <a:cxnLst/>
                <a:rect r="r" b="b" t="t" l="l"/>
                <a:pathLst>
                  <a:path h="1068503" w="4971058">
                    <a:moveTo>
                      <a:pt x="4846598" y="1068503"/>
                    </a:moveTo>
                    <a:lnTo>
                      <a:pt x="124460" y="1068503"/>
                    </a:lnTo>
                    <a:cubicBezTo>
                      <a:pt x="55880" y="1068503"/>
                      <a:pt x="0" y="1012623"/>
                      <a:pt x="0" y="944043"/>
                    </a:cubicBezTo>
                    <a:lnTo>
                      <a:pt x="0" y="124460"/>
                    </a:lnTo>
                    <a:cubicBezTo>
                      <a:pt x="0" y="55880"/>
                      <a:pt x="55880" y="0"/>
                      <a:pt x="124460" y="0"/>
                    </a:cubicBezTo>
                    <a:lnTo>
                      <a:pt x="4846598" y="0"/>
                    </a:lnTo>
                    <a:cubicBezTo>
                      <a:pt x="4915178" y="0"/>
                      <a:pt x="4971058" y="55880"/>
                      <a:pt x="4971058" y="124460"/>
                    </a:cubicBezTo>
                    <a:lnTo>
                      <a:pt x="4971058" y="944043"/>
                    </a:lnTo>
                    <a:cubicBezTo>
                      <a:pt x="4971058" y="1012623"/>
                      <a:pt x="4915178" y="1068503"/>
                      <a:pt x="4846598" y="1068503"/>
                    </a:cubicBezTo>
                    <a:close/>
                  </a:path>
                </a:pathLst>
              </a:custGeom>
              <a:solidFill>
                <a:srgbClr val="FFF3E2">
                  <a:alpha val="69804"/>
                </a:srgbClr>
              </a:solidFill>
            </p:spPr>
          </p:sp>
        </p:grpSp>
        <p:sp>
          <p:nvSpPr>
            <p:cNvPr name="TextBox 22" id="22"/>
            <p:cNvSpPr txBox="true"/>
            <p:nvPr/>
          </p:nvSpPr>
          <p:spPr>
            <a:xfrm rot="0">
              <a:off x="1925662" y="423464"/>
              <a:ext cx="5734192" cy="563880"/>
            </a:xfrm>
            <a:prstGeom prst="rect">
              <a:avLst/>
            </a:prstGeom>
          </p:spPr>
          <p:txBody>
            <a:bodyPr anchor="t" rtlCol="false" tIns="0" lIns="0" bIns="0" rIns="0">
              <a:spAutoFit/>
            </a:bodyPr>
            <a:lstStyle/>
            <a:p>
              <a:pPr algn="l" marL="0" indent="0" lvl="0">
                <a:lnSpc>
                  <a:spcPts val="3600"/>
                </a:lnSpc>
                <a:spcBef>
                  <a:spcPct val="0"/>
                </a:spcBef>
              </a:pPr>
              <a:r>
                <a:rPr lang="en-US" sz="2400">
                  <a:solidFill>
                    <a:srgbClr val="632B2B"/>
                  </a:solidFill>
                  <a:latin typeface="Now Medium"/>
                </a:rPr>
                <a:t>Precise Motion Tracking</a:t>
              </a:r>
            </a:p>
          </p:txBody>
        </p:sp>
        <p:sp>
          <p:nvSpPr>
            <p:cNvPr name="TextBox 23" id="23"/>
            <p:cNvSpPr txBox="true"/>
            <p:nvPr/>
          </p:nvSpPr>
          <p:spPr>
            <a:xfrm rot="0">
              <a:off x="545723" y="474173"/>
              <a:ext cx="1014173" cy="815401"/>
            </a:xfrm>
            <a:prstGeom prst="rect">
              <a:avLst/>
            </a:prstGeom>
          </p:spPr>
          <p:txBody>
            <a:bodyPr anchor="t" rtlCol="false" tIns="0" lIns="0" bIns="0" rIns="0">
              <a:spAutoFit/>
            </a:bodyPr>
            <a:lstStyle/>
            <a:p>
              <a:pPr marL="0" indent="0" lvl="0">
                <a:lnSpc>
                  <a:spcPts val="4813"/>
                </a:lnSpc>
                <a:spcBef>
                  <a:spcPct val="0"/>
                </a:spcBef>
              </a:pPr>
              <a:r>
                <a:rPr lang="en-US" sz="4011">
                  <a:solidFill>
                    <a:srgbClr val="632B2B"/>
                  </a:solidFill>
                  <a:latin typeface="Now Medium"/>
                </a:rPr>
                <a:t>04</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D4A9"/>
        </a:solidFill>
      </p:bgPr>
    </p:bg>
    <p:spTree>
      <p:nvGrpSpPr>
        <p:cNvPr id="1" name=""/>
        <p:cNvGrpSpPr/>
        <p:nvPr/>
      </p:nvGrpSpPr>
      <p:grpSpPr>
        <a:xfrm>
          <a:off x="0" y="0"/>
          <a:ext cx="0" cy="0"/>
          <a:chOff x="0" y="0"/>
          <a:chExt cx="0" cy="0"/>
        </a:xfrm>
      </p:grpSpPr>
      <p:grpSp>
        <p:nvGrpSpPr>
          <p:cNvPr name="Group 2" id="2"/>
          <p:cNvGrpSpPr/>
          <p:nvPr/>
        </p:nvGrpSpPr>
        <p:grpSpPr>
          <a:xfrm rot="0">
            <a:off x="10949100" y="5471299"/>
            <a:ext cx="6154183" cy="1322810"/>
            <a:chOff x="0" y="0"/>
            <a:chExt cx="8205577" cy="1763747"/>
          </a:xfrm>
        </p:grpSpPr>
        <p:grpSp>
          <p:nvGrpSpPr>
            <p:cNvPr name="Group 3" id="3"/>
            <p:cNvGrpSpPr/>
            <p:nvPr/>
          </p:nvGrpSpPr>
          <p:grpSpPr>
            <a:xfrm rot="0">
              <a:off x="0" y="0"/>
              <a:ext cx="8205577" cy="1763747"/>
              <a:chOff x="0" y="0"/>
              <a:chExt cx="4971058" cy="1068503"/>
            </a:xfrm>
          </p:grpSpPr>
          <p:sp>
            <p:nvSpPr>
              <p:cNvPr name="Freeform 4" id="4"/>
              <p:cNvSpPr/>
              <p:nvPr/>
            </p:nvSpPr>
            <p:spPr>
              <a:xfrm flipH="false" flipV="false" rot="0">
                <a:off x="0" y="0"/>
                <a:ext cx="4971058" cy="1068503"/>
              </a:xfrm>
              <a:custGeom>
                <a:avLst/>
                <a:gdLst/>
                <a:ahLst/>
                <a:cxnLst/>
                <a:rect r="r" b="b" t="t" l="l"/>
                <a:pathLst>
                  <a:path h="1068503" w="4971058">
                    <a:moveTo>
                      <a:pt x="4846598" y="1068503"/>
                    </a:moveTo>
                    <a:lnTo>
                      <a:pt x="124460" y="1068503"/>
                    </a:lnTo>
                    <a:cubicBezTo>
                      <a:pt x="55880" y="1068503"/>
                      <a:pt x="0" y="1012623"/>
                      <a:pt x="0" y="944043"/>
                    </a:cubicBezTo>
                    <a:lnTo>
                      <a:pt x="0" y="124460"/>
                    </a:lnTo>
                    <a:cubicBezTo>
                      <a:pt x="0" y="55880"/>
                      <a:pt x="55880" y="0"/>
                      <a:pt x="124460" y="0"/>
                    </a:cubicBezTo>
                    <a:lnTo>
                      <a:pt x="4846598" y="0"/>
                    </a:lnTo>
                    <a:cubicBezTo>
                      <a:pt x="4915178" y="0"/>
                      <a:pt x="4971058" y="55880"/>
                      <a:pt x="4971058" y="124460"/>
                    </a:cubicBezTo>
                    <a:lnTo>
                      <a:pt x="4971058" y="944043"/>
                    </a:lnTo>
                    <a:cubicBezTo>
                      <a:pt x="4971058" y="1012623"/>
                      <a:pt x="4915178" y="1068503"/>
                      <a:pt x="4846598" y="1068503"/>
                    </a:cubicBezTo>
                    <a:close/>
                  </a:path>
                </a:pathLst>
              </a:custGeom>
              <a:solidFill>
                <a:srgbClr val="FFF3E2">
                  <a:alpha val="69804"/>
                </a:srgbClr>
              </a:solidFill>
            </p:spPr>
          </p:sp>
        </p:grpSp>
        <p:sp>
          <p:nvSpPr>
            <p:cNvPr name="TextBox 5" id="5"/>
            <p:cNvSpPr txBox="true"/>
            <p:nvPr/>
          </p:nvSpPr>
          <p:spPr>
            <a:xfrm rot="0">
              <a:off x="1925662" y="423464"/>
              <a:ext cx="5734192" cy="563880"/>
            </a:xfrm>
            <a:prstGeom prst="rect">
              <a:avLst/>
            </a:prstGeom>
          </p:spPr>
          <p:txBody>
            <a:bodyPr anchor="t" rtlCol="false" tIns="0" lIns="0" bIns="0" rIns="0">
              <a:spAutoFit/>
            </a:bodyPr>
            <a:lstStyle/>
            <a:p>
              <a:pPr algn="l" marL="0" indent="0" lvl="0">
                <a:lnSpc>
                  <a:spcPts val="3600"/>
                </a:lnSpc>
                <a:spcBef>
                  <a:spcPct val="0"/>
                </a:spcBef>
              </a:pPr>
              <a:r>
                <a:rPr lang="en-US" sz="2400">
                  <a:solidFill>
                    <a:srgbClr val="632B2B"/>
                  </a:solidFill>
                  <a:latin typeface="Now Medium"/>
                </a:rPr>
                <a:t>Portability</a:t>
              </a:r>
            </a:p>
          </p:txBody>
        </p:sp>
        <p:sp>
          <p:nvSpPr>
            <p:cNvPr name="TextBox 6" id="6"/>
            <p:cNvSpPr txBox="true"/>
            <p:nvPr/>
          </p:nvSpPr>
          <p:spPr>
            <a:xfrm rot="0">
              <a:off x="545723" y="474173"/>
              <a:ext cx="1014173" cy="815401"/>
            </a:xfrm>
            <a:prstGeom prst="rect">
              <a:avLst/>
            </a:prstGeom>
          </p:spPr>
          <p:txBody>
            <a:bodyPr anchor="t" rtlCol="false" tIns="0" lIns="0" bIns="0" rIns="0">
              <a:spAutoFit/>
            </a:bodyPr>
            <a:lstStyle/>
            <a:p>
              <a:pPr marL="0" indent="0" lvl="0">
                <a:lnSpc>
                  <a:spcPts val="4813"/>
                </a:lnSpc>
                <a:spcBef>
                  <a:spcPct val="0"/>
                </a:spcBef>
              </a:pPr>
              <a:r>
                <a:rPr lang="en-US" sz="4011">
                  <a:solidFill>
                    <a:srgbClr val="632B2B"/>
                  </a:solidFill>
                  <a:latin typeface="Now Medium"/>
                </a:rPr>
                <a:t>06</a:t>
              </a:r>
            </a:p>
          </p:txBody>
        </p:sp>
      </p:grpSp>
      <p:grpSp>
        <p:nvGrpSpPr>
          <p:cNvPr name="Group 7" id="7"/>
          <p:cNvGrpSpPr/>
          <p:nvPr/>
        </p:nvGrpSpPr>
        <p:grpSpPr>
          <a:xfrm rot="0">
            <a:off x="10949100" y="3290021"/>
            <a:ext cx="6154183" cy="1322810"/>
            <a:chOff x="0" y="0"/>
            <a:chExt cx="8205577" cy="1763747"/>
          </a:xfrm>
        </p:grpSpPr>
        <p:grpSp>
          <p:nvGrpSpPr>
            <p:cNvPr name="Group 8" id="8"/>
            <p:cNvGrpSpPr/>
            <p:nvPr/>
          </p:nvGrpSpPr>
          <p:grpSpPr>
            <a:xfrm rot="0">
              <a:off x="0" y="0"/>
              <a:ext cx="8205577" cy="1763747"/>
              <a:chOff x="0" y="0"/>
              <a:chExt cx="4971058" cy="1068503"/>
            </a:xfrm>
          </p:grpSpPr>
          <p:sp>
            <p:nvSpPr>
              <p:cNvPr name="Freeform 9" id="9"/>
              <p:cNvSpPr/>
              <p:nvPr/>
            </p:nvSpPr>
            <p:spPr>
              <a:xfrm flipH="false" flipV="false" rot="0">
                <a:off x="0" y="0"/>
                <a:ext cx="4971058" cy="1068503"/>
              </a:xfrm>
              <a:custGeom>
                <a:avLst/>
                <a:gdLst/>
                <a:ahLst/>
                <a:cxnLst/>
                <a:rect r="r" b="b" t="t" l="l"/>
                <a:pathLst>
                  <a:path h="1068503" w="4971058">
                    <a:moveTo>
                      <a:pt x="4846598" y="1068503"/>
                    </a:moveTo>
                    <a:lnTo>
                      <a:pt x="124460" y="1068503"/>
                    </a:lnTo>
                    <a:cubicBezTo>
                      <a:pt x="55880" y="1068503"/>
                      <a:pt x="0" y="1012623"/>
                      <a:pt x="0" y="944043"/>
                    </a:cubicBezTo>
                    <a:lnTo>
                      <a:pt x="0" y="124460"/>
                    </a:lnTo>
                    <a:cubicBezTo>
                      <a:pt x="0" y="55880"/>
                      <a:pt x="55880" y="0"/>
                      <a:pt x="124460" y="0"/>
                    </a:cubicBezTo>
                    <a:lnTo>
                      <a:pt x="4846598" y="0"/>
                    </a:lnTo>
                    <a:cubicBezTo>
                      <a:pt x="4915178" y="0"/>
                      <a:pt x="4971058" y="55880"/>
                      <a:pt x="4971058" y="124460"/>
                    </a:cubicBezTo>
                    <a:lnTo>
                      <a:pt x="4971058" y="944043"/>
                    </a:lnTo>
                    <a:cubicBezTo>
                      <a:pt x="4971058" y="1012623"/>
                      <a:pt x="4915178" y="1068503"/>
                      <a:pt x="4846598" y="1068503"/>
                    </a:cubicBezTo>
                    <a:close/>
                  </a:path>
                </a:pathLst>
              </a:custGeom>
              <a:solidFill>
                <a:srgbClr val="FFF3E2">
                  <a:alpha val="69804"/>
                </a:srgbClr>
              </a:solidFill>
            </p:spPr>
          </p:sp>
        </p:grpSp>
        <p:sp>
          <p:nvSpPr>
            <p:cNvPr name="TextBox 10" id="10"/>
            <p:cNvSpPr txBox="true"/>
            <p:nvPr/>
          </p:nvSpPr>
          <p:spPr>
            <a:xfrm rot="0">
              <a:off x="1925662" y="423464"/>
              <a:ext cx="5734192" cy="563880"/>
            </a:xfrm>
            <a:prstGeom prst="rect">
              <a:avLst/>
            </a:prstGeom>
          </p:spPr>
          <p:txBody>
            <a:bodyPr anchor="t" rtlCol="false" tIns="0" lIns="0" bIns="0" rIns="0">
              <a:spAutoFit/>
            </a:bodyPr>
            <a:lstStyle/>
            <a:p>
              <a:pPr algn="l" marL="0" indent="0" lvl="0">
                <a:lnSpc>
                  <a:spcPts val="3600"/>
                </a:lnSpc>
                <a:spcBef>
                  <a:spcPct val="0"/>
                </a:spcBef>
              </a:pPr>
            </a:p>
          </p:txBody>
        </p:sp>
        <p:sp>
          <p:nvSpPr>
            <p:cNvPr name="TextBox 11" id="11"/>
            <p:cNvSpPr txBox="true"/>
            <p:nvPr/>
          </p:nvSpPr>
          <p:spPr>
            <a:xfrm rot="0">
              <a:off x="596523" y="474173"/>
              <a:ext cx="1014173" cy="815401"/>
            </a:xfrm>
            <a:prstGeom prst="rect">
              <a:avLst/>
            </a:prstGeom>
          </p:spPr>
          <p:txBody>
            <a:bodyPr anchor="t" rtlCol="false" tIns="0" lIns="0" bIns="0" rIns="0">
              <a:spAutoFit/>
            </a:bodyPr>
            <a:lstStyle/>
            <a:p>
              <a:pPr marL="0" indent="0" lvl="0">
                <a:lnSpc>
                  <a:spcPts val="4813"/>
                </a:lnSpc>
                <a:spcBef>
                  <a:spcPct val="0"/>
                </a:spcBef>
              </a:pPr>
              <a:r>
                <a:rPr lang="en-US" sz="4011">
                  <a:solidFill>
                    <a:srgbClr val="632B2B"/>
                  </a:solidFill>
                  <a:latin typeface="Now Medium"/>
                </a:rPr>
                <a:t>05</a:t>
              </a:r>
            </a:p>
          </p:txBody>
        </p:sp>
      </p:grpSp>
      <p:sp>
        <p:nvSpPr>
          <p:cNvPr name="Freeform 12" id="12"/>
          <p:cNvSpPr/>
          <p:nvPr/>
        </p:nvSpPr>
        <p:spPr>
          <a:xfrm flipH="false" flipV="false" rot="0">
            <a:off x="566393" y="1303390"/>
            <a:ext cx="8188452" cy="8229600"/>
          </a:xfrm>
          <a:custGeom>
            <a:avLst/>
            <a:gdLst/>
            <a:ahLst/>
            <a:cxnLst/>
            <a:rect r="r" b="b" t="t" l="l"/>
            <a:pathLst>
              <a:path h="8229600" w="8188452">
                <a:moveTo>
                  <a:pt x="0" y="0"/>
                </a:moveTo>
                <a:lnTo>
                  <a:pt x="8188452" y="0"/>
                </a:lnTo>
                <a:lnTo>
                  <a:pt x="8188452" y="8229600"/>
                </a:lnTo>
                <a:lnTo>
                  <a:pt x="0" y="8229600"/>
                </a:lnTo>
                <a:lnTo>
                  <a:pt x="0" y="0"/>
                </a:lnTo>
                <a:close/>
              </a:path>
            </a:pathLst>
          </a:custGeom>
          <a:blipFill>
            <a:blip r:embed="rId2"/>
            <a:stretch>
              <a:fillRect l="0" t="0" r="0" b="0"/>
            </a:stretch>
          </a:blipFill>
        </p:spPr>
      </p:sp>
      <p:sp>
        <p:nvSpPr>
          <p:cNvPr name="TextBox 13" id="13"/>
          <p:cNvSpPr txBox="true"/>
          <p:nvPr/>
        </p:nvSpPr>
        <p:spPr>
          <a:xfrm rot="0">
            <a:off x="10032908" y="789992"/>
            <a:ext cx="5891833" cy="1017270"/>
          </a:xfrm>
          <a:prstGeom prst="rect">
            <a:avLst/>
          </a:prstGeom>
        </p:spPr>
        <p:txBody>
          <a:bodyPr anchor="t" rtlCol="false" tIns="0" lIns="0" bIns="0" rIns="0">
            <a:spAutoFit/>
          </a:bodyPr>
          <a:lstStyle/>
          <a:p>
            <a:pPr algn="r" marL="0" indent="0" lvl="0">
              <a:lnSpc>
                <a:spcPts val="7919"/>
              </a:lnSpc>
              <a:spcBef>
                <a:spcPct val="0"/>
              </a:spcBef>
            </a:pPr>
            <a:r>
              <a:rPr lang="en-US" sz="6599" spc="-131">
                <a:solidFill>
                  <a:srgbClr val="632B2B"/>
                </a:solidFill>
                <a:latin typeface="Now Medium"/>
              </a:rPr>
              <a:t>FEATURES</a:t>
            </a:r>
          </a:p>
        </p:txBody>
      </p:sp>
      <p:sp>
        <p:nvSpPr>
          <p:cNvPr name="TextBox 14" id="14"/>
          <p:cNvSpPr txBox="true"/>
          <p:nvPr/>
        </p:nvSpPr>
        <p:spPr>
          <a:xfrm rot="0">
            <a:off x="12667143" y="3571991"/>
            <a:ext cx="3644332" cy="777920"/>
          </a:xfrm>
          <a:prstGeom prst="rect">
            <a:avLst/>
          </a:prstGeom>
        </p:spPr>
        <p:txBody>
          <a:bodyPr anchor="t" rtlCol="false" tIns="0" lIns="0" bIns="0" rIns="0">
            <a:spAutoFit/>
          </a:bodyPr>
          <a:lstStyle/>
          <a:p>
            <a:pPr algn="ctr">
              <a:lnSpc>
                <a:spcPts val="3033"/>
              </a:lnSpc>
              <a:spcBef>
                <a:spcPct val="0"/>
              </a:spcBef>
            </a:pPr>
            <a:r>
              <a:rPr lang="en-US" sz="2733">
                <a:solidFill>
                  <a:srgbClr val="632B2B"/>
                </a:solidFill>
                <a:latin typeface="Now"/>
              </a:rPr>
              <a:t>Compatibility with Various Devices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DAFoyxDqRsk</dc:identifier>
  <dcterms:modified xsi:type="dcterms:W3CDTF">2011-08-01T06:04:30Z</dcterms:modified>
  <cp:revision>1</cp:revision>
  <dc:title>Gesture Based Controller Glove</dc:title>
</cp:coreProperties>
</file>